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1"/>
  </p:notesMasterIdLst>
  <p:sldIdLst>
    <p:sldId id="256" r:id="rId2"/>
    <p:sldId id="258" r:id="rId3"/>
    <p:sldId id="259" r:id="rId4"/>
    <p:sldId id="323" r:id="rId5"/>
    <p:sldId id="260" r:id="rId6"/>
    <p:sldId id="305" r:id="rId7"/>
    <p:sldId id="318" r:id="rId8"/>
    <p:sldId id="308" r:id="rId9"/>
    <p:sldId id="311" r:id="rId10"/>
    <p:sldId id="312" r:id="rId11"/>
    <p:sldId id="313" r:id="rId12"/>
    <p:sldId id="317" r:id="rId13"/>
    <p:sldId id="314" r:id="rId14"/>
    <p:sldId id="315" r:id="rId15"/>
    <p:sldId id="322" r:id="rId16"/>
    <p:sldId id="320" r:id="rId17"/>
    <p:sldId id="321" r:id="rId18"/>
    <p:sldId id="304" r:id="rId19"/>
    <p:sldId id="266" r:id="rId20"/>
  </p:sldIdLst>
  <p:sldSz cx="9144000" cy="5143500" type="screen16x9"/>
  <p:notesSz cx="6858000" cy="9144000"/>
  <p:embeddedFontLst>
    <p:embeddedFont>
      <p:font typeface="Bebas Neue" panose="020B0604020202020204" charset="0"/>
      <p:regular r:id="rId22"/>
    </p:embeddedFont>
    <p:embeddedFont>
      <p:font typeface="Consolas" panose="020B0609020204030204" pitchFamily="49"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Mulish" panose="020B0604020202020204" charset="0"/>
      <p:regular r:id="rId31"/>
      <p:bold r:id="rId32"/>
      <p:italic r:id="rId33"/>
      <p:boldItalic r:id="rId34"/>
    </p:embeddedFont>
    <p:embeddedFont>
      <p:font typeface="Quicksand" panose="020B0604020202020204" charset="0"/>
      <p:regular r:id="rId35"/>
      <p:bold r:id="rId36"/>
    </p:embeddedFont>
    <p:embeddedFont>
      <p:font typeface="Source Sans Pro" panose="020B0503030403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CEC9"/>
    <a:srgbClr val="927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080FAE-32A0-4927-B8F9-2CA3071818C9}">
  <a:tblStyle styleId="{1B080FAE-32A0-4927-B8F9-2CA3071818C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33" autoAdjust="0"/>
    <p:restoredTop sz="75445" autoAdjust="0"/>
  </p:normalViewPr>
  <p:slideViewPr>
    <p:cSldViewPr snapToGrid="0">
      <p:cViewPr varScale="1">
        <p:scale>
          <a:sx n="84" d="100"/>
          <a:sy n="84" d="100"/>
        </p:scale>
        <p:origin x="13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Good morning everyone. Today, I am honored to present a project that bridges the power of data with the clarity of visual storytelling — a Data Visualization Library for SPARQL Queries.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better understand the library, we will go through some of the diagrams that have been implemented so far.</a:t>
            </a:r>
            <a:endParaRPr dirty="0"/>
          </a:p>
        </p:txBody>
      </p:sp>
    </p:spTree>
    <p:extLst>
      <p:ext uri="{BB962C8B-B14F-4D97-AF65-F5344CB8AC3E}">
        <p14:creationId xmlns:p14="http://schemas.microsoft.com/office/powerpoint/2010/main" val="741030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solidFill>
                  <a:schemeClr val="dk1"/>
                </a:solidFill>
                <a:latin typeface="Times New Roman" panose="02020603050405020304" pitchFamily="18" charset="0"/>
                <a:ea typeface="Mulish"/>
                <a:cs typeface="Times New Roman" panose="02020603050405020304" pitchFamily="18" charset="0"/>
                <a:sym typeface="Mulish"/>
              </a:rPr>
              <a:t>The first implemented component is the bar chart. We have 2 picture. On the left, we have </a:t>
            </a:r>
            <a:r>
              <a:rPr lang="en-US" dirty="0"/>
              <a:t>the configuration for a custom &lt;bar-chart&gt; Web Component</a:t>
            </a:r>
          </a:p>
          <a:p>
            <a:pPr marL="171450" lvl="0" indent="-171450" algn="l" rtl="0">
              <a:lnSpc>
                <a:spcPct val="115000"/>
              </a:lnSpc>
              <a:spcBef>
                <a:spcPts val="0"/>
              </a:spcBef>
              <a:spcAft>
                <a:spcPts val="0"/>
              </a:spcAft>
            </a:pPr>
            <a:r>
              <a:rPr lang="en-US" dirty="0">
                <a:solidFill>
                  <a:schemeClr val="dk1"/>
                </a:solidFill>
                <a:latin typeface="Times New Roman" panose="02020603050405020304" pitchFamily="18" charset="0"/>
                <a:ea typeface="Mulish"/>
                <a:cs typeface="Times New Roman" panose="02020603050405020304" pitchFamily="18" charset="0"/>
                <a:sym typeface="Mulish"/>
              </a:rPr>
              <a:t>Width, height and description are the basic attributes of the component</a:t>
            </a:r>
          </a:p>
          <a:p>
            <a:pPr marL="171450" lvl="0" indent="-171450" algn="l" rtl="0">
              <a:lnSpc>
                <a:spcPct val="115000"/>
              </a:lnSpc>
              <a:spcBef>
                <a:spcPts val="0"/>
              </a:spcBef>
              <a:spcAft>
                <a:spcPts val="0"/>
              </a:spcAft>
            </a:pPr>
            <a:r>
              <a:rPr lang="en-US" dirty="0"/>
              <a:t>The “data” attribute is the input data to be visualized. Each object in the array represents one data point.</a:t>
            </a:r>
          </a:p>
          <a:p>
            <a:pPr marL="171450" lvl="0" indent="-171450" algn="l" rtl="0">
              <a:lnSpc>
                <a:spcPct val="115000"/>
              </a:lnSpc>
              <a:spcBef>
                <a:spcPts val="0"/>
              </a:spcBef>
              <a:spcAft>
                <a:spcPts val="0"/>
              </a:spcAft>
            </a:pPr>
            <a:r>
              <a:rPr lang="en-US" dirty="0">
                <a:solidFill>
                  <a:schemeClr val="dk1"/>
                </a:solidFill>
                <a:latin typeface="Times New Roman" panose="02020603050405020304" pitchFamily="18" charset="0"/>
                <a:ea typeface="Mulish"/>
                <a:cs typeface="Times New Roman" panose="02020603050405020304" pitchFamily="18" charset="0"/>
                <a:sym typeface="Mulish"/>
              </a:rPr>
              <a:t>The “encoding” s</a:t>
            </a:r>
            <a:r>
              <a:rPr lang="en-US" dirty="0"/>
              <a:t>pecifies how data fields are mapped to visual properties:</a:t>
            </a:r>
            <a:endParaRPr lang="en-US" dirty="0">
              <a:solidFill>
                <a:schemeClr val="dk1"/>
              </a:solidFill>
              <a:latin typeface="Times New Roman" panose="02020603050405020304" pitchFamily="18" charset="0"/>
              <a:ea typeface="Mulish"/>
              <a:cs typeface="Times New Roman" panose="02020603050405020304" pitchFamily="18" charset="0"/>
              <a:sym typeface="Mulish"/>
            </a:endParaRPr>
          </a:p>
          <a:p>
            <a:pPr marL="0" lvl="0" indent="0" algn="l" rtl="0">
              <a:lnSpc>
                <a:spcPct val="115000"/>
              </a:lnSpc>
              <a:spcBef>
                <a:spcPts val="0"/>
              </a:spcBef>
              <a:spcAft>
                <a:spcPts val="0"/>
              </a:spcAft>
              <a:buNone/>
            </a:pPr>
            <a:endParaRPr lang="en-US" dirty="0">
              <a:solidFill>
                <a:schemeClr val="dk1"/>
              </a:solidFill>
              <a:latin typeface="Times New Roman" panose="02020603050405020304" pitchFamily="18" charset="0"/>
              <a:ea typeface="Mulish"/>
              <a:cs typeface="Times New Roman" panose="02020603050405020304" pitchFamily="18" charset="0"/>
              <a:sym typeface="Mulish"/>
            </a:endParaRPr>
          </a:p>
          <a:p>
            <a:pPr marL="0" lvl="0" indent="0" algn="l" rtl="0">
              <a:lnSpc>
                <a:spcPct val="115000"/>
              </a:lnSpc>
              <a:spcBef>
                <a:spcPts val="0"/>
              </a:spcBef>
              <a:spcAft>
                <a:spcPts val="0"/>
              </a:spcAft>
              <a:buNone/>
            </a:pPr>
            <a:r>
              <a:rPr lang="en-US" dirty="0">
                <a:solidFill>
                  <a:schemeClr val="dk1"/>
                </a:solidFill>
                <a:latin typeface="Times New Roman" panose="02020603050405020304" pitchFamily="18" charset="0"/>
                <a:ea typeface="Mulish"/>
                <a:cs typeface="Times New Roman" panose="02020603050405020304" pitchFamily="18" charset="0"/>
                <a:sym typeface="Mulish"/>
              </a:rPr>
              <a:t>This chart is ideal for visualizing the one-to-one relationship between a categorical variable (x) and a quantitative value (y).</a:t>
            </a:r>
          </a:p>
          <a:p>
            <a:pPr marL="457200" lvl="0" indent="-317500" algn="l" rtl="0">
              <a:lnSpc>
                <a:spcPct val="115000"/>
              </a:lnSpc>
              <a:spcBef>
                <a:spcPts val="1000"/>
              </a:spcBef>
              <a:spcAft>
                <a:spcPts val="0"/>
              </a:spcAft>
              <a:buClr>
                <a:schemeClr val="dk2"/>
              </a:buClr>
              <a:buSzPts val="1400"/>
              <a:buFont typeface="Mulish"/>
              <a:buChar char="●"/>
            </a:pPr>
            <a:r>
              <a:rPr lang="en-US" dirty="0">
                <a:solidFill>
                  <a:schemeClr val="dk1"/>
                </a:solidFill>
                <a:latin typeface="Times New Roman" panose="02020603050405020304" pitchFamily="18" charset="0"/>
                <a:ea typeface="Mulish"/>
                <a:cs typeface="Times New Roman" panose="02020603050405020304" pitchFamily="18" charset="0"/>
                <a:sym typeface="Mulish"/>
              </a:rPr>
              <a:t>Allows changing the color of the bar via the “color” parameter of the “encoding” attribute</a:t>
            </a:r>
          </a:p>
          <a:p>
            <a:pPr marL="457200" lvl="0" indent="-317500" algn="l" rtl="0">
              <a:lnSpc>
                <a:spcPct val="115000"/>
              </a:lnSpc>
              <a:spcBef>
                <a:spcPts val="1000"/>
              </a:spcBef>
              <a:spcAft>
                <a:spcPts val="0"/>
              </a:spcAft>
              <a:buClr>
                <a:schemeClr val="dk2"/>
              </a:buClr>
              <a:buSzPts val="1400"/>
              <a:buFont typeface="Mulish"/>
              <a:buChar char="●"/>
            </a:pPr>
            <a:r>
              <a:rPr lang="en-US" dirty="0">
                <a:solidFill>
                  <a:schemeClr val="dk1"/>
                </a:solidFill>
                <a:latin typeface="Times New Roman" panose="02020603050405020304" pitchFamily="18" charset="0"/>
                <a:ea typeface="Mulish"/>
                <a:cs typeface="Times New Roman" panose="02020603050405020304" pitchFamily="18" charset="0"/>
                <a:sym typeface="Mulish"/>
              </a:rPr>
              <a:t>Supports both vertical and horizontal orientations via the “direction” parameter of the “encoding” attribute</a:t>
            </a:r>
          </a:p>
          <a:p>
            <a:pPr marL="457200" lvl="0" indent="-317500" algn="l" rtl="0">
              <a:lnSpc>
                <a:spcPct val="115000"/>
              </a:lnSpc>
              <a:spcBef>
                <a:spcPts val="1000"/>
              </a:spcBef>
              <a:spcAft>
                <a:spcPts val="0"/>
              </a:spcAft>
              <a:buClr>
                <a:schemeClr val="dk2"/>
              </a:buClr>
              <a:buSzPts val="1400"/>
              <a:buFont typeface="Mulish"/>
              <a:buChar char="●"/>
            </a:pPr>
            <a:r>
              <a:rPr lang="en-US" dirty="0">
                <a:solidFill>
                  <a:schemeClr val="dk1"/>
                </a:solidFill>
                <a:latin typeface="Times New Roman" panose="02020603050405020304" pitchFamily="18" charset="0"/>
                <a:ea typeface="Mulish"/>
                <a:cs typeface="Times New Roman" panose="02020603050405020304" pitchFamily="18" charset="0"/>
                <a:sym typeface="Mulish"/>
              </a:rPr>
              <a:t>Allows user to customize the rotation angle of the axis labels</a:t>
            </a:r>
          </a:p>
          <a:p>
            <a:pPr marL="457200" lvl="0" indent="-317500" algn="l" rtl="0">
              <a:lnSpc>
                <a:spcPct val="115000"/>
              </a:lnSpc>
              <a:spcBef>
                <a:spcPts val="1000"/>
              </a:spcBef>
              <a:spcAft>
                <a:spcPts val="0"/>
              </a:spcAft>
              <a:buClr>
                <a:schemeClr val="dk2"/>
              </a:buClr>
              <a:buSzPts val="1400"/>
              <a:buFont typeface="Mulish"/>
              <a:buChar char="●"/>
            </a:pPr>
            <a:r>
              <a:rPr lang="en-US" dirty="0">
                <a:solidFill>
                  <a:schemeClr val="dk1"/>
                </a:solidFill>
                <a:latin typeface="Times New Roman" panose="02020603050405020304" pitchFamily="18" charset="0"/>
                <a:ea typeface="Mulish"/>
                <a:cs typeface="Times New Roman" panose="02020603050405020304" pitchFamily="18" charset="0"/>
                <a:sym typeface="Mulish"/>
              </a:rPr>
              <a:t>Supports various types of numeric scaling for the y axis including: Linear Scale, Power Scale and Logarithmic Scale.</a:t>
            </a:r>
          </a:p>
          <a:p>
            <a:pPr marL="457200" lvl="0" indent="-317500" algn="l" rtl="0">
              <a:lnSpc>
                <a:spcPct val="115000"/>
              </a:lnSpc>
              <a:spcBef>
                <a:spcPts val="1000"/>
              </a:spcBef>
              <a:spcAft>
                <a:spcPts val="0"/>
              </a:spcAft>
              <a:buClr>
                <a:schemeClr val="dk2"/>
              </a:buClr>
              <a:buSzPts val="1400"/>
              <a:buFont typeface="Mulish"/>
              <a:buChar char="●"/>
            </a:pPr>
            <a:r>
              <a:rPr lang="en-US" dirty="0">
                <a:solidFill>
                  <a:schemeClr val="dk1"/>
                </a:solidFill>
                <a:latin typeface="Times New Roman" panose="02020603050405020304" pitchFamily="18" charset="0"/>
                <a:ea typeface="Mulish"/>
                <a:cs typeface="Times New Roman" panose="02020603050405020304" pitchFamily="18" charset="0"/>
                <a:sym typeface="Mulish"/>
              </a:rPr>
              <a:t>User interactivity: tooltip, interactive legend</a:t>
            </a:r>
            <a:endParaRPr dirty="0"/>
          </a:p>
        </p:txBody>
      </p:sp>
    </p:spTree>
    <p:extLst>
      <p:ext uri="{BB962C8B-B14F-4D97-AF65-F5344CB8AC3E}">
        <p14:creationId xmlns:p14="http://schemas.microsoft.com/office/powerpoint/2010/main" val="45599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 improvement over Vega-Lite is that the subtypes of the bar chart will only need very small changes in the configuration. That is through the stack property of the encoding. Unlike the Vega-Lite grammar that creates each separate component, this library is creating a common component and the mapping across different cases will only need a small difference in a certain parameter. Instead of having to remember the format for each chart, for this format, the user only needs to set whether it is stacked or not. There is not much difference in format between charts, creating a habit for the user. </a:t>
            </a:r>
            <a:r>
              <a:rPr lang="en-US" b="0" dirty="0">
                <a:solidFill>
                  <a:srgbClr val="CCCCCC"/>
                </a:solidFill>
                <a:effectLst/>
                <a:latin typeface="Consolas" panose="020B0609020204030204" pitchFamily="49" charset="0"/>
              </a:rPr>
              <a:t>The "color" is The field used to group and stack sub-categories within each x, so it is mandatory to present.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45011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solidFill>
                  <a:schemeClr val="dk1"/>
                </a:solidFill>
                <a:latin typeface="Times New Roman" panose="02020603050405020304" pitchFamily="18" charset="0"/>
                <a:ea typeface="Mulish"/>
                <a:cs typeface="Times New Roman" panose="02020603050405020304" pitchFamily="18" charset="0"/>
                <a:sym typeface="Mulish"/>
              </a:rPr>
              <a:t>The first implemented component is the bar chart. We have 2 picture. On the left, we have </a:t>
            </a:r>
            <a:r>
              <a:rPr lang="en-US" dirty="0"/>
              <a:t>the configuration for a custom &lt;bar-chart&gt; Web Component</a:t>
            </a:r>
          </a:p>
          <a:p>
            <a:pPr marL="171450" lvl="0" indent="-171450" algn="l" rtl="0">
              <a:lnSpc>
                <a:spcPct val="115000"/>
              </a:lnSpc>
              <a:spcBef>
                <a:spcPts val="0"/>
              </a:spcBef>
              <a:spcAft>
                <a:spcPts val="0"/>
              </a:spcAft>
            </a:pPr>
            <a:r>
              <a:rPr lang="en-US" dirty="0">
                <a:solidFill>
                  <a:schemeClr val="dk1"/>
                </a:solidFill>
                <a:latin typeface="Times New Roman" panose="02020603050405020304" pitchFamily="18" charset="0"/>
                <a:ea typeface="Mulish"/>
                <a:cs typeface="Times New Roman" panose="02020603050405020304" pitchFamily="18" charset="0"/>
                <a:sym typeface="Mulish"/>
              </a:rPr>
              <a:t>The pie chart component is also no different in basic properties. The difference from the bar chart is that the pie chart will use theta, text properties instead of x and y in the encoding.</a:t>
            </a:r>
          </a:p>
          <a:p>
            <a:pPr marL="0" lvl="0" indent="0" algn="l" rtl="0">
              <a:lnSpc>
                <a:spcPct val="115000"/>
              </a:lnSpc>
              <a:spcBef>
                <a:spcPts val="0"/>
              </a:spcBef>
              <a:spcAft>
                <a:spcPts val="0"/>
              </a:spcAft>
              <a:buNone/>
            </a:pPr>
            <a:endParaRPr lang="en-US" dirty="0">
              <a:solidFill>
                <a:schemeClr val="dk1"/>
              </a:solidFill>
              <a:latin typeface="Times New Roman" panose="02020603050405020304" pitchFamily="18" charset="0"/>
              <a:ea typeface="Mulish"/>
              <a:cs typeface="Times New Roman" panose="02020603050405020304" pitchFamily="18" charset="0"/>
              <a:sym typeface="Mulish"/>
            </a:endParaRPr>
          </a:p>
          <a:p>
            <a:pPr marL="0" lvl="0" indent="0" algn="l" rtl="0">
              <a:lnSpc>
                <a:spcPct val="115000"/>
              </a:lnSpc>
              <a:spcBef>
                <a:spcPts val="0"/>
              </a:spcBef>
              <a:spcAft>
                <a:spcPts val="0"/>
              </a:spcAft>
              <a:buNone/>
            </a:pPr>
            <a:r>
              <a:rPr lang="en-US" dirty="0">
                <a:solidFill>
                  <a:schemeClr val="dk1"/>
                </a:solidFill>
                <a:latin typeface="Times New Roman" panose="02020603050405020304" pitchFamily="18" charset="0"/>
                <a:ea typeface="Mulish"/>
                <a:cs typeface="Times New Roman" panose="02020603050405020304" pitchFamily="18" charset="0"/>
                <a:sym typeface="Mulish"/>
              </a:rPr>
              <a:t>Each slice of the pie represents a category and its relative value compared to the whole. Some required parameters: </a:t>
            </a:r>
          </a:p>
          <a:p>
            <a:pPr marL="457200" lvl="0" indent="-317500" algn="l" rtl="0">
              <a:lnSpc>
                <a:spcPct val="115000"/>
              </a:lnSpc>
              <a:spcBef>
                <a:spcPts val="1000"/>
              </a:spcBef>
              <a:spcAft>
                <a:spcPts val="0"/>
              </a:spcAft>
              <a:buClr>
                <a:schemeClr val="dk2"/>
              </a:buClr>
              <a:buSzPts val="1400"/>
              <a:buFont typeface="Mulish"/>
              <a:buChar char="●"/>
            </a:pPr>
            <a:r>
              <a:rPr lang="en-US" dirty="0">
                <a:solidFill>
                  <a:schemeClr val="dk1"/>
                </a:solidFill>
                <a:latin typeface="Times New Roman" panose="02020603050405020304" pitchFamily="18" charset="0"/>
                <a:ea typeface="Mulish"/>
                <a:cs typeface="Times New Roman" panose="02020603050405020304" pitchFamily="18" charset="0"/>
                <a:sym typeface="Mulish"/>
              </a:rPr>
              <a:t>The "text“ parameter in the “encoding” attribute: represents the name or category corresponding to each section of the pie chart.</a:t>
            </a:r>
          </a:p>
          <a:p>
            <a:pPr marL="457200" lvl="0" indent="-317500" algn="l" rtl="0">
              <a:lnSpc>
                <a:spcPct val="115000"/>
              </a:lnSpc>
              <a:spcBef>
                <a:spcPts val="1000"/>
              </a:spcBef>
              <a:spcAft>
                <a:spcPts val="0"/>
              </a:spcAft>
              <a:buClr>
                <a:schemeClr val="dk2"/>
              </a:buClr>
              <a:buSzPts val="1400"/>
              <a:buFont typeface="Mulish"/>
              <a:buChar char="●"/>
            </a:pPr>
            <a:r>
              <a:rPr lang="en-US" dirty="0">
                <a:solidFill>
                  <a:schemeClr val="dk1"/>
                </a:solidFill>
                <a:latin typeface="Times New Roman" panose="02020603050405020304" pitchFamily="18" charset="0"/>
                <a:ea typeface="Mulish"/>
                <a:cs typeface="Times New Roman" panose="02020603050405020304" pitchFamily="18" charset="0"/>
                <a:sym typeface="Mulish"/>
              </a:rPr>
              <a:t>The "theta": Represents the quantitative value for each category, which determines the angular size (arc) of each slice.</a:t>
            </a:r>
          </a:p>
          <a:p>
            <a:pPr marL="457200" lvl="0" indent="-317500" algn="l" rtl="0">
              <a:lnSpc>
                <a:spcPct val="115000"/>
              </a:lnSpc>
              <a:spcBef>
                <a:spcPts val="1000"/>
              </a:spcBef>
              <a:spcAft>
                <a:spcPts val="0"/>
              </a:spcAft>
              <a:buClr>
                <a:schemeClr val="dk2"/>
              </a:buClr>
              <a:buSzPts val="1400"/>
              <a:buFont typeface="Mulish"/>
              <a:buChar char="●"/>
            </a:pPr>
            <a:r>
              <a:rPr lang="en-US" dirty="0">
                <a:solidFill>
                  <a:schemeClr val="dk1"/>
                </a:solidFill>
                <a:latin typeface="Times New Roman" panose="02020603050405020304" pitchFamily="18" charset="0"/>
                <a:ea typeface="Mulish"/>
                <a:cs typeface="Times New Roman" panose="02020603050405020304" pitchFamily="18" charset="0"/>
                <a:sym typeface="Mulish"/>
              </a:rPr>
              <a:t>The "color": Used to assign different colors to each slice, enhancing distinction and readability between categories.</a:t>
            </a:r>
          </a:p>
          <a:p>
            <a:pPr marL="139700" lvl="0" algn="l" rtl="0">
              <a:lnSpc>
                <a:spcPct val="115000"/>
              </a:lnSpc>
              <a:spcBef>
                <a:spcPts val="1000"/>
              </a:spcBef>
              <a:spcAft>
                <a:spcPts val="0"/>
              </a:spcAft>
              <a:buClr>
                <a:schemeClr val="dk2"/>
              </a:buClr>
              <a:buSzPts val="1400"/>
            </a:pPr>
            <a:r>
              <a:rPr lang="en-US" dirty="0">
                <a:solidFill>
                  <a:schemeClr val="dk1"/>
                </a:solidFill>
                <a:latin typeface="Times New Roman" panose="02020603050405020304" pitchFamily="18" charset="0"/>
                <a:ea typeface="Mulish"/>
                <a:cs typeface="Times New Roman" panose="02020603050405020304" pitchFamily="18" charset="0"/>
                <a:sym typeface="Mulish"/>
              </a:rPr>
              <a:t>User Interactive: Tooltip and legend control.</a:t>
            </a:r>
          </a:p>
          <a:p>
            <a:pPr marL="0" lvl="0" indent="0" algn="l" rtl="0">
              <a:lnSpc>
                <a:spcPct val="115000"/>
              </a:lnSpc>
              <a:spcBef>
                <a:spcPts val="0"/>
              </a:spcBef>
              <a:spcAft>
                <a:spcPts val="0"/>
              </a:spcAft>
              <a:buNone/>
            </a:pPr>
            <a:endParaRPr lang="en-US" dirty="0">
              <a:solidFill>
                <a:schemeClr val="dk1"/>
              </a:solidFill>
              <a:latin typeface="Times New Roman" panose="02020603050405020304" pitchFamily="18" charset="0"/>
              <a:ea typeface="Mulish"/>
              <a:cs typeface="Times New Roman" panose="02020603050405020304" pitchFamily="18" charset="0"/>
              <a:sym typeface="Mulish"/>
            </a:endParaRPr>
          </a:p>
          <a:p>
            <a:pPr marL="0" lvl="0" indent="0" algn="l" rtl="0">
              <a:lnSpc>
                <a:spcPct val="115000"/>
              </a:lnSpc>
              <a:spcBef>
                <a:spcPts val="0"/>
              </a:spcBef>
              <a:spcAft>
                <a:spcPts val="0"/>
              </a:spcAft>
              <a:buNone/>
            </a:pPr>
            <a:endParaRPr lang="en-US" dirty="0">
              <a:solidFill>
                <a:schemeClr val="dk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729110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dd46dd1d67_2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1dd46dd1d67_2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723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1659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7232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166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863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161ca7da6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161ca7da6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presentation will consist of 5 parts.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err="1">
                <a:solidFill>
                  <a:srgbClr val="555555"/>
                </a:solidFill>
                <a:effectLst/>
                <a:latin typeface="Source Sans Pro" panose="020B0604020202020204" pitchFamily="34" charset="0"/>
              </a:rPr>
              <a:t>Wimmics</a:t>
            </a:r>
            <a:r>
              <a:rPr lang="en-US" b="0" i="0" dirty="0">
                <a:solidFill>
                  <a:srgbClr val="555555"/>
                </a:solidFill>
                <a:effectLst/>
                <a:latin typeface="Source Sans Pro" panose="020B0604020202020204" pitchFamily="34" charset="0"/>
              </a:rPr>
              <a:t> stands for Web-Instrumented </a:t>
            </a:r>
            <a:r>
              <a:rPr lang="en-US" b="0" i="0" dirty="0" err="1">
                <a:solidFill>
                  <a:srgbClr val="555555"/>
                </a:solidFill>
                <a:effectLst/>
                <a:latin typeface="Source Sans Pro" panose="020B0604020202020204" pitchFamily="34" charset="0"/>
              </a:rPr>
              <a:t>huMan</a:t>
            </a:r>
            <a:r>
              <a:rPr lang="en-US" b="0" i="0" dirty="0">
                <a:solidFill>
                  <a:srgbClr val="555555"/>
                </a:solidFill>
                <a:effectLst/>
                <a:latin typeface="Source Sans Pro" panose="020B0604020202020204" pitchFamily="34" charset="0"/>
              </a:rPr>
              <a:t>-Machine Interactions, Communities, and Semantics. It </a:t>
            </a:r>
            <a:r>
              <a:rPr lang="en-US" i="0" dirty="0"/>
              <a:t>is a joint research team between </a:t>
            </a:r>
            <a:r>
              <a:rPr lang="en-US" i="0" dirty="0" err="1"/>
              <a:t>Inria</a:t>
            </a:r>
            <a:r>
              <a:rPr lang="en-US" i="0" dirty="0"/>
              <a:t> Centre at University Cote D’Azur and I3S in Sophia Antipolis, French. This team connects formal and social semantics on the web, focusing on knowledge graph representation and reasoning to support online communities, their interactions, and resource management.</a:t>
            </a:r>
            <a:endParaRPr i="0" dirty="0"/>
          </a:p>
        </p:txBody>
      </p:sp>
    </p:spTree>
    <p:extLst>
      <p:ext uri="{BB962C8B-B14F-4D97-AF65-F5344CB8AC3E}">
        <p14:creationId xmlns:p14="http://schemas.microsoft.com/office/powerpoint/2010/main" val="390503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000" dirty="0"/>
              <a:t>Right now, I want to say a little bit about the motivation of this project:</a:t>
            </a:r>
          </a:p>
          <a:p>
            <a:r>
              <a:rPr lang="en-US" sz="1000" dirty="0"/>
              <a:t>Recently, there has been a growing need for </a:t>
            </a:r>
            <a:r>
              <a:rPr lang="en-US" sz="1000" b="1" dirty="0"/>
              <a:t>reusable and customizable data visualizations</a:t>
            </a:r>
            <a:r>
              <a:rPr lang="en-US" sz="1000" dirty="0"/>
              <a:t>, especially in areas like </a:t>
            </a:r>
            <a:r>
              <a:rPr lang="en-US" sz="1000" b="1" dirty="0"/>
              <a:t>Linked Data</a:t>
            </a:r>
            <a:r>
              <a:rPr lang="en-US" sz="1000" dirty="0"/>
              <a:t>, the </a:t>
            </a:r>
            <a:r>
              <a:rPr lang="en-US" sz="1000" b="1" dirty="0"/>
              <a:t>Semantic Web.</a:t>
            </a:r>
          </a:p>
          <a:p>
            <a:r>
              <a:rPr lang="en-US" sz="1000" dirty="0"/>
              <a:t>However, many existing libraries </a:t>
            </a:r>
            <a:r>
              <a:rPr lang="en-US" sz="1000" b="1" dirty="0"/>
              <a:t>lack semantic compatibility</a:t>
            </a:r>
            <a:r>
              <a:rPr lang="en-US" sz="1000" dirty="0"/>
              <a:t> and flexibility for linked data use.</a:t>
            </a:r>
          </a:p>
          <a:p>
            <a:r>
              <a:rPr lang="en-US" sz="1000" dirty="0"/>
              <a:t>👉 </a:t>
            </a:r>
            <a:r>
              <a:rPr lang="en-US" sz="1000" b="1" dirty="0"/>
              <a:t>This project aims to bridge that gap</a:t>
            </a:r>
            <a:r>
              <a:rPr lang="en-US" sz="1000" dirty="0"/>
              <a:t> by developing a set of </a:t>
            </a:r>
            <a:r>
              <a:rPr lang="en-US" sz="1000" b="1" dirty="0"/>
              <a:t>semantically meaningful, customizable, and lightweight visualization components</a:t>
            </a:r>
            <a:r>
              <a:rPr lang="en-US" sz="1000" dirty="0"/>
              <a:t> that can be easily reused across various web platforms and applications.</a:t>
            </a:r>
          </a:p>
          <a:p>
            <a:pPr marL="0" lvl="0" indent="0" algn="l" rtl="0">
              <a:spcBef>
                <a:spcPts val="0"/>
              </a:spcBef>
              <a:spcAft>
                <a:spcPts val="0"/>
              </a:spcAft>
              <a:buNone/>
            </a:pPr>
            <a:endParaRPr sz="10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goal of this project is to design and develop a lightweight visualization library that simplifies the creation of interactive visualizations from SPARQL query results. Make data visualization more accessible, customizable, and reusable, especially for people who may not have advanced programming skills. The library helps bridge the gap between complex linked data and user-friendly visual interfaces.</a:t>
            </a:r>
          </a:p>
          <a:p>
            <a:r>
              <a:rPr lang="en-US" dirty="0"/>
              <a:t>Currently, there are a few tools and research works that support data visualization, such as </a:t>
            </a:r>
            <a:r>
              <a:rPr lang="en-US" dirty="0" err="1"/>
              <a:t>ECharts</a:t>
            </a:r>
            <a:r>
              <a:rPr lang="en-US" dirty="0"/>
              <a:t>, D3.js, </a:t>
            </a:r>
            <a:r>
              <a:rPr lang="en-US" dirty="0" err="1"/>
              <a:t>MGExplorer</a:t>
            </a:r>
            <a:r>
              <a:rPr lang="en-US" dirty="0"/>
              <a:t>/</a:t>
            </a:r>
            <a:r>
              <a:rPr lang="en-US" dirty="0" err="1"/>
              <a:t>LDViz</a:t>
            </a:r>
            <a:r>
              <a:rPr lang="en-US" dirty="0"/>
              <a:t>, and VOWL(</a:t>
            </a:r>
            <a:r>
              <a:rPr lang="en-US" sz="1800" b="1" dirty="0">
                <a:effectLst/>
                <a:latin typeface="Times New Roman" panose="02020603050405020304" pitchFamily="18" charset="0"/>
                <a:ea typeface="MS Mincho" panose="02020609040205080304" pitchFamily="49" charset="-128"/>
              </a:rPr>
              <a:t>Visualization of Ontologies Web Language)</a:t>
            </a:r>
            <a:r>
              <a:rPr lang="en-US" dirty="0"/>
              <a:t>.</a:t>
            </a:r>
          </a:p>
          <a:p>
            <a:r>
              <a:rPr lang="en-US" dirty="0"/>
              <a:t>However, they still have many limitations, including:</a:t>
            </a:r>
          </a:p>
          <a:p>
            <a:r>
              <a:rPr lang="en-US" dirty="0"/>
              <a:t>Lack of direct support for RDF or SPARQL, requiring advanced programming and also Limited customization and chart diversity.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1937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the limitations of existing tools, </a:t>
            </a:r>
            <a:r>
              <a:rPr lang="en-US" b="1" dirty="0"/>
              <a:t>this project proposes a JavaScript-based visualization library</a:t>
            </a:r>
            <a:r>
              <a:rPr lang="en-US" dirty="0"/>
              <a:t> that enables users to create </a:t>
            </a:r>
            <a:r>
              <a:rPr lang="en-US" b="1" dirty="0"/>
              <a:t>interactive, reusable charts</a:t>
            </a:r>
            <a:r>
              <a:rPr lang="en-US" dirty="0"/>
              <a:t> from SPARQL results </a:t>
            </a:r>
            <a:r>
              <a:rPr lang="en-US" b="1" dirty="0"/>
              <a:t>without requiring advanced programming skills</a:t>
            </a:r>
            <a:r>
              <a:rPr lang="en-US" dirty="0"/>
              <a:t>. </a:t>
            </a:r>
            <a:endParaRPr dirty="0"/>
          </a:p>
        </p:txBody>
      </p:sp>
    </p:spTree>
    <p:extLst>
      <p:ext uri="{BB962C8B-B14F-4D97-AF65-F5344CB8AC3E}">
        <p14:creationId xmlns:p14="http://schemas.microsoft.com/office/powerpoint/2010/main" val="422346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dirty="0"/>
              <a:t>The solution is designed to be both powerful and accessible.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The library works with SPARQL query results, focuses on JSON format.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Users can easily customize visualizations using Vega-Lite grammar, </a:t>
            </a:r>
            <a:r>
              <a:rPr lang="en-US" sz="1800" dirty="0">
                <a:effectLst/>
                <a:latin typeface="Times New Roman" panose="02020603050405020304" pitchFamily="18" charset="0"/>
                <a:ea typeface="MS Mincho" panose="02020609040205080304" pitchFamily="49" charset="-128"/>
              </a:rPr>
              <a:t>a high-level declarative language for creating interactive and expressive visualizations</a:t>
            </a:r>
            <a:r>
              <a:rPr lang="en-US" dirty="0"/>
              <a: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Built with native Web Components for </a:t>
            </a:r>
            <a:r>
              <a:rPr lang="en-US" b="1" dirty="0"/>
              <a:t>high performance and</a:t>
            </a:r>
            <a:r>
              <a:rPr lang="en-US" dirty="0"/>
              <a:t> </a:t>
            </a:r>
            <a:r>
              <a:rPr lang="en-US" b="1" dirty="0"/>
              <a:t>scalability</a:t>
            </a:r>
            <a:r>
              <a:rPr lang="en-US" dirty="0"/>
              <a:t>. This ensures reusability, style isolation, and smooth performance in any web environment.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sz="1100" dirty="0">
              <a:solidFill>
                <a:srgbClr val="4A4A45"/>
              </a:solidFill>
              <a:latin typeface="Times New Roman" panose="02020603050405020304" pitchFamily="18" charset="0"/>
              <a:ea typeface="Lato" pitchFamily="34" charset="-122"/>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sz="1100" dirty="0">
              <a:solidFill>
                <a:srgbClr val="4A4A45"/>
              </a:solidFill>
              <a:latin typeface="Times New Roman" panose="02020603050405020304" pitchFamily="18" charset="0"/>
              <a:ea typeface="Lato" pitchFamily="34" charset="-122"/>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4A4A45"/>
                </a:solidFill>
                <a:latin typeface="Times New Roman" panose="02020603050405020304" pitchFamily="18" charset="0"/>
                <a:ea typeface="Lato" pitchFamily="34" charset="-122"/>
                <a:cs typeface="Times New Roman" panose="02020603050405020304" pitchFamily="18" charset="0"/>
              </a:rPr>
              <a:t>RDF represents data as triples, forming a graph structure. SPARQL is the standard query language for RDF data.</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4A4A45"/>
                </a:solidFill>
                <a:latin typeface="Times New Roman" panose="02020603050405020304" pitchFamily="18" charset="0"/>
                <a:ea typeface="Lato" pitchFamily="34" charset="-122"/>
                <a:cs typeface="Times New Roman" panose="02020603050405020304" pitchFamily="18" charset="0"/>
              </a:rPr>
              <a:t>Declarative languages for defining interactive visualizations in JSON. Vega-Lite simplifies common tasks.</a:t>
            </a:r>
            <a:endParaRPr lang="en-US" sz="1100"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4A4A45"/>
                </a:solidFill>
                <a:latin typeface="Times New Roman" panose="02020603050405020304" pitchFamily="18" charset="0"/>
                <a:ea typeface="Lato" pitchFamily="34" charset="-122"/>
                <a:cs typeface="Times New Roman" panose="02020603050405020304" pitchFamily="18" charset="0"/>
              </a:rPr>
              <a:t>Encapsulated, reusable UI components using native web technologies. Ensures framework independence and high performance.</a:t>
            </a:r>
            <a:endParaRPr lang="en-US" sz="1100"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sz="1100" dirty="0">
              <a:solidFill>
                <a:srgbClr val="4A4A45"/>
              </a:solidFill>
              <a:latin typeface="Times New Roman" panose="02020603050405020304" pitchFamily="18" charset="0"/>
              <a:ea typeface="Lato" pitchFamily="34" charset="-122"/>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40408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system is built with a </a:t>
            </a:r>
            <a:r>
              <a:rPr lang="en-US" b="1" dirty="0"/>
              <a:t>5-step pipeline</a:t>
            </a:r>
            <a:r>
              <a:rPr lang="en-US" dirty="0"/>
              <a:t> to transform SPARQL data into visualizations:</a:t>
            </a:r>
          </a:p>
          <a:p>
            <a:pPr>
              <a:buFont typeface="+mj-lt"/>
              <a:buAutoNum type="arabicPeriod"/>
            </a:pPr>
            <a:r>
              <a:rPr lang="en-US" b="1" dirty="0"/>
              <a:t>🔍 User Input (SPARQL Query / RDF Upload)</a:t>
            </a:r>
            <a:endParaRPr lang="en-US" dirty="0"/>
          </a:p>
          <a:p>
            <a:pPr marL="742950" lvl="1" indent="-285750">
              <a:buFont typeface="+mj-lt"/>
              <a:buAutoNum type="arabicPeriod"/>
            </a:pPr>
            <a:r>
              <a:rPr lang="en-US" dirty="0"/>
              <a:t>Users can input SPARQL queries or upload RDF (JSON-LD) files standardized SPARQL JSON results for further processing.</a:t>
            </a:r>
          </a:p>
          <a:p>
            <a:pPr>
              <a:buFont typeface="+mj-lt"/>
              <a:buAutoNum type="arabicPeriod"/>
            </a:pPr>
            <a:r>
              <a:rPr lang="en-US" b="1" dirty="0"/>
              <a:t>🧱 Layout &amp; Visual Configuration</a:t>
            </a:r>
            <a:endParaRPr lang="en-US" dirty="0"/>
          </a:p>
          <a:p>
            <a:pPr marL="742950" lvl="1" indent="-285750">
              <a:buFont typeface="+mj-lt"/>
              <a:buAutoNum type="arabicPeriod"/>
            </a:pPr>
            <a:r>
              <a:rPr lang="en-US" dirty="0"/>
              <a:t>Users create the configuration in the Vega-Lite format and map data fields to visual configuration (x, y, color, etc.).</a:t>
            </a:r>
          </a:p>
          <a:p>
            <a:pPr>
              <a:buFont typeface="+mj-lt"/>
              <a:buAutoNum type="arabicPeriod"/>
            </a:pPr>
            <a:r>
              <a:rPr lang="en-US" b="1" dirty="0"/>
              <a:t>📦 Configuration Extraction</a:t>
            </a:r>
            <a:endParaRPr lang="en-US" dirty="0"/>
          </a:p>
          <a:p>
            <a:pPr marL="742950" lvl="1" indent="-285750">
              <a:buFont typeface="+mj-lt"/>
              <a:buAutoNum type="arabicPeriod"/>
            </a:pPr>
            <a:r>
              <a:rPr lang="en-US" dirty="0"/>
              <a:t>The system extracts relevant data fields from the configuration. Converts the mapping to Vega-Lite format and checks data compatibility with chart types.</a:t>
            </a:r>
          </a:p>
          <a:p>
            <a:pPr>
              <a:buFont typeface="+mj-lt"/>
              <a:buAutoNum type="arabicPeriod"/>
            </a:pPr>
            <a:r>
              <a:rPr lang="en-US" b="1" dirty="0"/>
              <a:t>🎨 Visualization Renderer</a:t>
            </a:r>
            <a:endParaRPr lang="en-US" dirty="0"/>
          </a:p>
          <a:p>
            <a:pPr marL="742950" lvl="1" indent="-285750">
              <a:buFont typeface="+mj-lt"/>
              <a:buAutoNum type="arabicPeriod"/>
            </a:pPr>
            <a:r>
              <a:rPr lang="en-US" dirty="0"/>
              <a:t>After successful extraction, use those parameters for the visual renderer</a:t>
            </a:r>
          </a:p>
          <a:p>
            <a:pPr>
              <a:buFont typeface="+mj-lt"/>
              <a:buAutoNum type="arabicPeriod"/>
            </a:pPr>
            <a:r>
              <a:rPr lang="en-US" b="1" dirty="0"/>
              <a:t>💻 Output Display</a:t>
            </a:r>
            <a:endParaRPr lang="en-US" dirty="0"/>
          </a:p>
          <a:p>
            <a:pPr marL="742950" lvl="1" indent="-285750">
              <a:buFont typeface="+mj-lt"/>
              <a:buAutoNum type="arabicPeriod"/>
            </a:pPr>
            <a:r>
              <a:rPr lang="en-US" dirty="0"/>
              <a:t>The final interactive chart is shown in the web interface.</a:t>
            </a:r>
          </a:p>
        </p:txBody>
      </p:sp>
    </p:spTree>
    <p:extLst>
      <p:ext uri="{BB962C8B-B14F-4D97-AF65-F5344CB8AC3E}">
        <p14:creationId xmlns:p14="http://schemas.microsoft.com/office/powerpoint/2010/main" val="2290012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609200" y="1424875"/>
            <a:ext cx="5925600" cy="2079300"/>
          </a:xfrm>
          <a:prstGeom prst="rect">
            <a:avLst/>
          </a:prstGeom>
          <a:noFill/>
        </p:spPr>
        <p:txBody>
          <a:bodyPr spcFirstLastPara="1" wrap="square" lIns="91425" tIns="91425" rIns="91425" bIns="91425" anchor="ctr" anchorCtr="0">
            <a:noAutofit/>
          </a:bodyPr>
          <a:lstStyle>
            <a:lvl1pPr lvl="0" algn="ctr">
              <a:lnSpc>
                <a:spcPct val="115000"/>
              </a:lnSpc>
              <a:spcBef>
                <a:spcPts val="0"/>
              </a:spcBef>
              <a:spcAft>
                <a:spcPts val="0"/>
              </a:spcAft>
              <a:buSzPts val="5200"/>
              <a:buNone/>
              <a:defRPr sz="72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609200" y="3573775"/>
            <a:ext cx="5942700" cy="4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6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59"/>
        <p:cNvGrpSpPr/>
        <p:nvPr/>
      </p:nvGrpSpPr>
      <p:grpSpPr>
        <a:xfrm>
          <a:off x="0" y="0"/>
          <a:ext cx="0" cy="0"/>
          <a:chOff x="0" y="0"/>
          <a:chExt cx="0" cy="0"/>
        </a:xfrm>
      </p:grpSpPr>
      <p:sp>
        <p:nvSpPr>
          <p:cNvPr id="260" name="Google Shape;260;p24"/>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62" name="Google Shape;262;p24"/>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263" name="Google Shape;263;p24"/>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 name="Google Shape;264;p24"/>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65" name="Google Shape;265;p24"/>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266" name="Google Shape;266;p24"/>
          <p:cNvSpPr txBox="1">
            <a:spLocks noGrp="1"/>
          </p:cNvSpPr>
          <p:nvPr>
            <p:ph type="sldNum" idx="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lt1"/>
                </a:solidFill>
              </a:defRPr>
            </a:lvl1pPr>
            <a:lvl2pPr lvl="1" algn="ctr" rtl="0">
              <a:buNone/>
              <a:defRPr>
                <a:solidFill>
                  <a:schemeClr val="lt1"/>
                </a:solidFill>
              </a:defRPr>
            </a:lvl2pPr>
            <a:lvl3pPr lvl="2" algn="ctr" rtl="0">
              <a:buNone/>
              <a:defRPr>
                <a:solidFill>
                  <a:schemeClr val="lt1"/>
                </a:solidFill>
              </a:defRPr>
            </a:lvl3pPr>
            <a:lvl4pPr lvl="3" algn="ctr" rtl="0">
              <a:buNone/>
              <a:defRPr>
                <a:solidFill>
                  <a:schemeClr val="lt1"/>
                </a:solidFill>
              </a:defRPr>
            </a:lvl4pPr>
            <a:lvl5pPr lvl="4" algn="ctr" rtl="0">
              <a:buNone/>
              <a:defRPr>
                <a:solidFill>
                  <a:schemeClr val="lt1"/>
                </a:solidFill>
              </a:defRPr>
            </a:lvl5pPr>
            <a:lvl6pPr lvl="5" algn="ctr" rtl="0">
              <a:buNone/>
              <a:defRPr>
                <a:solidFill>
                  <a:schemeClr val="lt1"/>
                </a:solidFill>
              </a:defRPr>
            </a:lvl6pPr>
            <a:lvl7pPr lvl="6" algn="ctr" rtl="0">
              <a:buNone/>
              <a:defRPr>
                <a:solidFill>
                  <a:schemeClr val="lt1"/>
                </a:solidFill>
              </a:defRPr>
            </a:lvl7pPr>
            <a:lvl8pPr lvl="7" algn="ctr" rtl="0">
              <a:buNone/>
              <a:defRPr>
                <a:solidFill>
                  <a:schemeClr val="lt1"/>
                </a:solidFill>
              </a:defRPr>
            </a:lvl8pPr>
            <a:lvl9pPr lvl="8" algn="ctr"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cxnSp>
        <p:nvCxnSpPr>
          <p:cNvPr id="267" name="Google Shape;267;p24"/>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68"/>
        <p:cNvGrpSpPr/>
        <p:nvPr/>
      </p:nvGrpSpPr>
      <p:grpSpPr>
        <a:xfrm>
          <a:off x="0" y="0"/>
          <a:ext cx="0" cy="0"/>
          <a:chOff x="0" y="0"/>
          <a:chExt cx="0" cy="0"/>
        </a:xfrm>
      </p:grpSpPr>
      <p:sp>
        <p:nvSpPr>
          <p:cNvPr id="269" name="Google Shape;269;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25"/>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 name="Google Shape;271;p25"/>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272" name="Google Shape;272;p25"/>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3" name="Google Shape;273;p25"/>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74" name="Google Shape;274;p25"/>
          <p:cNvCxnSpPr/>
          <p:nvPr/>
        </p:nvCxnSpPr>
        <p:spPr>
          <a:xfrm rot="10800000" flipH="1">
            <a:off x="347659" y="4749851"/>
            <a:ext cx="8448600" cy="3300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3579950" y="1854500"/>
            <a:ext cx="36048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1959250" y="1854500"/>
            <a:ext cx="1189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1959250" y="2939075"/>
            <a:ext cx="5225400" cy="446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lvl1pPr>
            <a:lvl2pPr lvl="1" algn="ctr" rtl="0">
              <a:lnSpc>
                <a:spcPct val="100000"/>
              </a:lnSpc>
              <a:spcBef>
                <a:spcPts val="160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cxnSp>
        <p:nvCxnSpPr>
          <p:cNvPr id="18" name="Google Shape;18;p3"/>
          <p:cNvCxnSpPr/>
          <p:nvPr/>
        </p:nvCxnSpPr>
        <p:spPr>
          <a:xfrm rot="10800000">
            <a:off x="8761325" y="2079300"/>
            <a:ext cx="0" cy="984900"/>
          </a:xfrm>
          <a:prstGeom prst="straightConnector1">
            <a:avLst/>
          </a:prstGeom>
          <a:noFill/>
          <a:ln w="19050" cap="flat" cmpd="sng">
            <a:solidFill>
              <a:schemeClr val="lt1"/>
            </a:solidFill>
            <a:prstDash val="solid"/>
            <a:round/>
            <a:headEnd type="oval" w="med" len="med"/>
            <a:tailEnd type="oval" w="med" len="med"/>
          </a:ln>
        </p:spPr>
      </p:cxnSp>
      <p:cxnSp>
        <p:nvCxnSpPr>
          <p:cNvPr id="19" name="Google Shape;19;p3"/>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20" name="Google Shape;20;p3"/>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2" name="Google Shape;22;p3"/>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23" name="Google Shape;23;p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24" name="Google Shape;24;p3"/>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5" name="Google Shape;25;p3"/>
          <p:cNvCxnSpPr/>
          <p:nvPr/>
        </p:nvCxnSpPr>
        <p:spPr>
          <a:xfrm rot="10800000">
            <a:off x="394350" y="2079300"/>
            <a:ext cx="0" cy="98490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6"/>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51;p6"/>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52" name="Google Shape;52;p6"/>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6"/>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54" name="Google Shape;54;p6"/>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55" name="Google Shape;55;p6"/>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56" name="Google Shape;56;p6"/>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
        <p:nvSpPr>
          <p:cNvPr id="57" name="Google Shape;5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8"/>
        <p:cNvGrpSpPr/>
        <p:nvPr/>
      </p:nvGrpSpPr>
      <p:grpSpPr>
        <a:xfrm>
          <a:off x="0" y="0"/>
          <a:ext cx="0" cy="0"/>
          <a:chOff x="0" y="0"/>
          <a:chExt cx="0" cy="0"/>
        </a:xfrm>
      </p:grpSpPr>
      <p:sp>
        <p:nvSpPr>
          <p:cNvPr id="69" name="Google Shape;69;p8"/>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txBox="1">
            <a:spLocks noGrp="1"/>
          </p:cNvSpPr>
          <p:nvPr>
            <p:ph type="title"/>
          </p:nvPr>
        </p:nvSpPr>
        <p:spPr>
          <a:xfrm>
            <a:off x="969825" y="2079259"/>
            <a:ext cx="7204500" cy="8790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71" name="Google Shape;71;p8"/>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72" name="Google Shape;72;p8"/>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8"/>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74" name="Google Shape;74;p8"/>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75" name="Google Shape;75;p8"/>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76" name="Google Shape;76;p8"/>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9"/>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9" name="Google Shape;79;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0" name="Google Shape;80;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5"/>
        <p:cNvGrpSpPr/>
        <p:nvPr/>
      </p:nvGrpSpPr>
      <p:grpSpPr>
        <a:xfrm>
          <a:off x="0" y="0"/>
          <a:ext cx="0" cy="0"/>
          <a:chOff x="0" y="0"/>
          <a:chExt cx="0" cy="0"/>
        </a:xfrm>
      </p:grpSpPr>
      <p:sp>
        <p:nvSpPr>
          <p:cNvPr id="96" name="Google Shape;96;p13"/>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 name="Google Shape;98;p13"/>
          <p:cNvSpPr txBox="1">
            <a:spLocks noGrp="1"/>
          </p:cNvSpPr>
          <p:nvPr>
            <p:ph type="subTitle" idx="1"/>
          </p:nvPr>
        </p:nvSpPr>
        <p:spPr>
          <a:xfrm>
            <a:off x="713225" y="20181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 name="Google Shape;99;p13"/>
          <p:cNvSpPr txBox="1">
            <a:spLocks noGrp="1"/>
          </p:cNvSpPr>
          <p:nvPr>
            <p:ph type="subTitle" idx="2"/>
          </p:nvPr>
        </p:nvSpPr>
        <p:spPr>
          <a:xfrm>
            <a:off x="713225" y="3870728"/>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 name="Google Shape;100;p13"/>
          <p:cNvSpPr txBox="1">
            <a:spLocks noGrp="1"/>
          </p:cNvSpPr>
          <p:nvPr>
            <p:ph type="subTitle" idx="3"/>
          </p:nvPr>
        </p:nvSpPr>
        <p:spPr>
          <a:xfrm>
            <a:off x="3359125" y="38707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1" name="Google Shape;101;p13"/>
          <p:cNvSpPr txBox="1">
            <a:spLocks noGrp="1"/>
          </p:cNvSpPr>
          <p:nvPr>
            <p:ph type="subTitle" idx="4"/>
          </p:nvPr>
        </p:nvSpPr>
        <p:spPr>
          <a:xfrm>
            <a:off x="3359125" y="20180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 name="Google Shape;102;p13"/>
          <p:cNvSpPr txBox="1">
            <a:spLocks noGrp="1"/>
          </p:cNvSpPr>
          <p:nvPr>
            <p:ph type="title" idx="5" hasCustomPrompt="1"/>
          </p:nvPr>
        </p:nvSpPr>
        <p:spPr>
          <a:xfrm>
            <a:off x="713225" y="1141288"/>
            <a:ext cx="656100" cy="4380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title" idx="6" hasCustomPrompt="1"/>
          </p:nvPr>
        </p:nvSpPr>
        <p:spPr>
          <a:xfrm>
            <a:off x="3359125" y="2994063"/>
            <a:ext cx="656100" cy="4389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title" idx="7" hasCustomPrompt="1"/>
          </p:nvPr>
        </p:nvSpPr>
        <p:spPr>
          <a:xfrm>
            <a:off x="713225" y="2994063"/>
            <a:ext cx="656100" cy="4389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title" idx="8" hasCustomPrompt="1"/>
          </p:nvPr>
        </p:nvSpPr>
        <p:spPr>
          <a:xfrm>
            <a:off x="3359125" y="1142055"/>
            <a:ext cx="656100" cy="4380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subTitle" idx="9"/>
          </p:nvPr>
        </p:nvSpPr>
        <p:spPr>
          <a:xfrm>
            <a:off x="5997638" y="38707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13"/>
          </p:nvPr>
        </p:nvSpPr>
        <p:spPr>
          <a:xfrm>
            <a:off x="5997638" y="20180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title" idx="14" hasCustomPrompt="1"/>
          </p:nvPr>
        </p:nvSpPr>
        <p:spPr>
          <a:xfrm>
            <a:off x="5997638" y="2994063"/>
            <a:ext cx="656100" cy="4389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title" idx="15" hasCustomPrompt="1"/>
          </p:nvPr>
        </p:nvSpPr>
        <p:spPr>
          <a:xfrm>
            <a:off x="5997638" y="1142055"/>
            <a:ext cx="656100" cy="4380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subTitle" idx="16"/>
          </p:nvPr>
        </p:nvSpPr>
        <p:spPr>
          <a:xfrm>
            <a:off x="713225" y="1594575"/>
            <a:ext cx="2423100" cy="4389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1" name="Google Shape;111;p13"/>
          <p:cNvSpPr txBox="1">
            <a:spLocks noGrp="1"/>
          </p:cNvSpPr>
          <p:nvPr>
            <p:ph type="subTitle" idx="17"/>
          </p:nvPr>
        </p:nvSpPr>
        <p:spPr>
          <a:xfrm>
            <a:off x="713225" y="3447136"/>
            <a:ext cx="2423100" cy="4284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2" name="Google Shape;112;p13"/>
          <p:cNvSpPr txBox="1">
            <a:spLocks noGrp="1"/>
          </p:cNvSpPr>
          <p:nvPr>
            <p:ph type="subTitle" idx="18"/>
          </p:nvPr>
        </p:nvSpPr>
        <p:spPr>
          <a:xfrm>
            <a:off x="3359125" y="3447125"/>
            <a:ext cx="2423100" cy="4284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3" name="Google Shape;113;p13"/>
          <p:cNvSpPr txBox="1">
            <a:spLocks noGrp="1"/>
          </p:cNvSpPr>
          <p:nvPr>
            <p:ph type="subTitle" idx="19"/>
          </p:nvPr>
        </p:nvSpPr>
        <p:spPr>
          <a:xfrm>
            <a:off x="3359125" y="1594575"/>
            <a:ext cx="2423100" cy="4389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4" name="Google Shape;114;p13"/>
          <p:cNvSpPr txBox="1">
            <a:spLocks noGrp="1"/>
          </p:cNvSpPr>
          <p:nvPr>
            <p:ph type="subTitle" idx="20"/>
          </p:nvPr>
        </p:nvSpPr>
        <p:spPr>
          <a:xfrm>
            <a:off x="5997638" y="3447125"/>
            <a:ext cx="2423100" cy="4284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5" name="Google Shape;115;p13"/>
          <p:cNvSpPr txBox="1">
            <a:spLocks noGrp="1"/>
          </p:cNvSpPr>
          <p:nvPr>
            <p:ph type="subTitle" idx="21"/>
          </p:nvPr>
        </p:nvSpPr>
        <p:spPr>
          <a:xfrm>
            <a:off x="5997638" y="1594575"/>
            <a:ext cx="2423100" cy="4389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cxnSp>
        <p:nvCxnSpPr>
          <p:cNvPr id="116" name="Google Shape;116;p13"/>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117" name="Google Shape;117;p13"/>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 name="Google Shape;118;p13"/>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119" name="Google Shape;119;p13"/>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120" name="Google Shape;120;p1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121" name="Google Shape;121;p13"/>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3"/>
        <p:cNvGrpSpPr/>
        <p:nvPr/>
      </p:nvGrpSpPr>
      <p:grpSpPr>
        <a:xfrm>
          <a:off x="0" y="0"/>
          <a:ext cx="0" cy="0"/>
          <a:chOff x="0" y="0"/>
          <a:chExt cx="0" cy="0"/>
        </a:xfrm>
      </p:grpSpPr>
      <p:sp>
        <p:nvSpPr>
          <p:cNvPr id="154" name="Google Shape;154;p17"/>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 name="Google Shape;155;p17"/>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156" name="Google Shape;156;p17"/>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17"/>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158" name="Google Shape;158;p17"/>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159" name="Google Shape;159;p17"/>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160" name="Google Shape;160;p17"/>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
        <p:nvSpPr>
          <p:cNvPr id="161" name="Google Shape;16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2" name="Google Shape;162;p17"/>
          <p:cNvSpPr txBox="1">
            <a:spLocks noGrp="1"/>
          </p:cNvSpPr>
          <p:nvPr>
            <p:ph type="subTitle" idx="1"/>
          </p:nvPr>
        </p:nvSpPr>
        <p:spPr>
          <a:xfrm>
            <a:off x="937625" y="3071250"/>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 name="Google Shape;163;p17"/>
          <p:cNvSpPr txBox="1">
            <a:spLocks noGrp="1"/>
          </p:cNvSpPr>
          <p:nvPr>
            <p:ph type="subTitle" idx="2"/>
          </p:nvPr>
        </p:nvSpPr>
        <p:spPr>
          <a:xfrm>
            <a:off x="3484346" y="3071250"/>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4" name="Google Shape;164;p17"/>
          <p:cNvSpPr txBox="1">
            <a:spLocks noGrp="1"/>
          </p:cNvSpPr>
          <p:nvPr>
            <p:ph type="subTitle" idx="3"/>
          </p:nvPr>
        </p:nvSpPr>
        <p:spPr>
          <a:xfrm>
            <a:off x="6031074" y="3071250"/>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5" name="Google Shape;165;p17"/>
          <p:cNvSpPr txBox="1">
            <a:spLocks noGrp="1"/>
          </p:cNvSpPr>
          <p:nvPr>
            <p:ph type="subTitle" idx="4"/>
          </p:nvPr>
        </p:nvSpPr>
        <p:spPr>
          <a:xfrm>
            <a:off x="937625" y="2690250"/>
            <a:ext cx="2175300" cy="3657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600"/>
              <a:buFont typeface="Bebas Neue"/>
              <a:buNone/>
              <a:defRPr sz="2000" b="1">
                <a:solidFill>
                  <a:schemeClr val="dk2"/>
                </a:solidFill>
                <a:latin typeface="Quicksand"/>
                <a:ea typeface="Quicksand"/>
                <a:cs typeface="Quicksand"/>
                <a:sym typeface="Quicksand"/>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166" name="Google Shape;166;p17"/>
          <p:cNvSpPr txBox="1">
            <a:spLocks noGrp="1"/>
          </p:cNvSpPr>
          <p:nvPr>
            <p:ph type="subTitle" idx="5"/>
          </p:nvPr>
        </p:nvSpPr>
        <p:spPr>
          <a:xfrm>
            <a:off x="3484347" y="2690250"/>
            <a:ext cx="2175300" cy="3657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600"/>
              <a:buFont typeface="Bebas Neue"/>
              <a:buNone/>
              <a:defRPr sz="2000" b="1">
                <a:solidFill>
                  <a:schemeClr val="dk2"/>
                </a:solidFill>
                <a:latin typeface="Quicksand"/>
                <a:ea typeface="Quicksand"/>
                <a:cs typeface="Quicksand"/>
                <a:sym typeface="Quicksand"/>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167" name="Google Shape;167;p17"/>
          <p:cNvSpPr txBox="1">
            <a:spLocks noGrp="1"/>
          </p:cNvSpPr>
          <p:nvPr>
            <p:ph type="subTitle" idx="6"/>
          </p:nvPr>
        </p:nvSpPr>
        <p:spPr>
          <a:xfrm>
            <a:off x="6031075" y="2690250"/>
            <a:ext cx="2175300" cy="3657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600"/>
              <a:buFont typeface="Bebas Neue"/>
              <a:buNone/>
              <a:defRPr sz="2000" b="1">
                <a:solidFill>
                  <a:schemeClr val="dk2"/>
                </a:solidFill>
                <a:latin typeface="Quicksand"/>
                <a:ea typeface="Quicksand"/>
                <a:cs typeface="Quicksand"/>
                <a:sym typeface="Quicksand"/>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8"/>
        <p:cNvGrpSpPr/>
        <p:nvPr/>
      </p:nvGrpSpPr>
      <p:grpSpPr>
        <a:xfrm>
          <a:off x="0" y="0"/>
          <a:ext cx="0" cy="0"/>
          <a:chOff x="0" y="0"/>
          <a:chExt cx="0" cy="0"/>
        </a:xfrm>
      </p:grpSpPr>
      <p:sp>
        <p:nvSpPr>
          <p:cNvPr id="169" name="Google Shape;169;p18"/>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 name="Google Shape;170;p18"/>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171" name="Google Shape;171;p18"/>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 name="Google Shape;172;p18"/>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173" name="Google Shape;173;p18"/>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174" name="Google Shape;174;p18"/>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175" name="Google Shape;175;p18"/>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
        <p:nvSpPr>
          <p:cNvPr id="176" name="Google Shape;17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18"/>
          <p:cNvSpPr txBox="1">
            <a:spLocks noGrp="1"/>
          </p:cNvSpPr>
          <p:nvPr>
            <p:ph type="subTitle" idx="1"/>
          </p:nvPr>
        </p:nvSpPr>
        <p:spPr>
          <a:xfrm>
            <a:off x="720025" y="1610942"/>
            <a:ext cx="77040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78" name="Google Shape;178;p18"/>
          <p:cNvSpPr txBox="1">
            <a:spLocks noGrp="1"/>
          </p:cNvSpPr>
          <p:nvPr>
            <p:ph type="subTitle" idx="2"/>
          </p:nvPr>
        </p:nvSpPr>
        <p:spPr>
          <a:xfrm>
            <a:off x="720025" y="2731125"/>
            <a:ext cx="7704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79" name="Google Shape;179;p18"/>
          <p:cNvSpPr txBox="1">
            <a:spLocks noGrp="1"/>
          </p:cNvSpPr>
          <p:nvPr>
            <p:ph type="subTitle" idx="3"/>
          </p:nvPr>
        </p:nvSpPr>
        <p:spPr>
          <a:xfrm>
            <a:off x="720025" y="3851625"/>
            <a:ext cx="7704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80" name="Google Shape;180;p18"/>
          <p:cNvSpPr txBox="1">
            <a:spLocks noGrp="1"/>
          </p:cNvSpPr>
          <p:nvPr>
            <p:ph type="subTitle" idx="4"/>
          </p:nvPr>
        </p:nvSpPr>
        <p:spPr>
          <a:xfrm>
            <a:off x="720025" y="1241274"/>
            <a:ext cx="7704000" cy="393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1" name="Google Shape;181;p18"/>
          <p:cNvSpPr txBox="1">
            <a:spLocks noGrp="1"/>
          </p:cNvSpPr>
          <p:nvPr>
            <p:ph type="subTitle" idx="5"/>
          </p:nvPr>
        </p:nvSpPr>
        <p:spPr>
          <a:xfrm>
            <a:off x="720025" y="2350125"/>
            <a:ext cx="7704000" cy="393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2" name="Google Shape;182;p18"/>
          <p:cNvSpPr txBox="1">
            <a:spLocks noGrp="1"/>
          </p:cNvSpPr>
          <p:nvPr>
            <p:ph type="subTitle" idx="6"/>
          </p:nvPr>
        </p:nvSpPr>
        <p:spPr>
          <a:xfrm>
            <a:off x="720025" y="3470625"/>
            <a:ext cx="7704000" cy="393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1pPr>
            <a:lvl2pPr lvl="1"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2pPr>
            <a:lvl3pPr lvl="2"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3pPr>
            <a:lvl4pPr lvl="3"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4pPr>
            <a:lvl5pPr lvl="4"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5pPr>
            <a:lvl6pPr lvl="5"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6pPr>
            <a:lvl7pPr lvl="6"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7pPr>
            <a:lvl8pPr lvl="7"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8pPr>
            <a:lvl9pPr lvl="8"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marL="914400" lvl="1"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2pPr>
            <a:lvl3pPr marL="1371600" lvl="2"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3pPr>
            <a:lvl4pPr marL="1828800" lvl="3"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4pPr>
            <a:lvl5pPr marL="2286000" lvl="4"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5pPr>
            <a:lvl6pPr marL="2743200" lvl="5"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6pPr>
            <a:lvl7pPr marL="3200400" lvl="6"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7pPr>
            <a:lvl8pPr marL="3657600" lvl="7"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8pPr>
            <a:lvl9pPr marL="4114800" lvl="8" indent="-317500">
              <a:lnSpc>
                <a:spcPct val="115000"/>
              </a:lnSpc>
              <a:spcBef>
                <a:spcPts val="1600"/>
              </a:spcBef>
              <a:spcAft>
                <a:spcPts val="1600"/>
              </a:spcAft>
              <a:buClr>
                <a:schemeClr val="dk1"/>
              </a:buClr>
              <a:buSzPts val="1400"/>
              <a:buFont typeface="Mulish"/>
              <a:buChar char="■"/>
              <a:defRPr>
                <a:solidFill>
                  <a:schemeClr val="dk1"/>
                </a:solidFill>
                <a:latin typeface="Mulish"/>
                <a:ea typeface="Mulish"/>
                <a:cs typeface="Mulish"/>
                <a:sym typeface="Mulish"/>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Mulish"/>
                <a:ea typeface="Mulish"/>
                <a:cs typeface="Mulish"/>
                <a:sym typeface="Mulish"/>
              </a:defRPr>
            </a:lvl1pPr>
            <a:lvl2pPr lvl="1" algn="r">
              <a:buNone/>
              <a:defRPr sz="1300">
                <a:solidFill>
                  <a:schemeClr val="dk1"/>
                </a:solidFill>
                <a:latin typeface="Mulish"/>
                <a:ea typeface="Mulish"/>
                <a:cs typeface="Mulish"/>
                <a:sym typeface="Mulish"/>
              </a:defRPr>
            </a:lvl2pPr>
            <a:lvl3pPr lvl="2" algn="r">
              <a:buNone/>
              <a:defRPr sz="1300">
                <a:solidFill>
                  <a:schemeClr val="dk1"/>
                </a:solidFill>
                <a:latin typeface="Mulish"/>
                <a:ea typeface="Mulish"/>
                <a:cs typeface="Mulish"/>
                <a:sym typeface="Mulish"/>
              </a:defRPr>
            </a:lvl3pPr>
            <a:lvl4pPr lvl="3" algn="r">
              <a:buNone/>
              <a:defRPr sz="1300">
                <a:solidFill>
                  <a:schemeClr val="dk1"/>
                </a:solidFill>
                <a:latin typeface="Mulish"/>
                <a:ea typeface="Mulish"/>
                <a:cs typeface="Mulish"/>
                <a:sym typeface="Mulish"/>
              </a:defRPr>
            </a:lvl4pPr>
            <a:lvl5pPr lvl="4" algn="r">
              <a:buNone/>
              <a:defRPr sz="1300">
                <a:solidFill>
                  <a:schemeClr val="dk1"/>
                </a:solidFill>
                <a:latin typeface="Mulish"/>
                <a:ea typeface="Mulish"/>
                <a:cs typeface="Mulish"/>
                <a:sym typeface="Mulish"/>
              </a:defRPr>
            </a:lvl5pPr>
            <a:lvl6pPr lvl="5" algn="r">
              <a:buNone/>
              <a:defRPr sz="1300">
                <a:solidFill>
                  <a:schemeClr val="dk1"/>
                </a:solidFill>
                <a:latin typeface="Mulish"/>
                <a:ea typeface="Mulish"/>
                <a:cs typeface="Mulish"/>
                <a:sym typeface="Mulish"/>
              </a:defRPr>
            </a:lvl6pPr>
            <a:lvl7pPr lvl="6" algn="r">
              <a:buNone/>
              <a:defRPr sz="1300">
                <a:solidFill>
                  <a:schemeClr val="dk1"/>
                </a:solidFill>
                <a:latin typeface="Mulish"/>
                <a:ea typeface="Mulish"/>
                <a:cs typeface="Mulish"/>
                <a:sym typeface="Mulish"/>
              </a:defRPr>
            </a:lvl7pPr>
            <a:lvl8pPr lvl="7" algn="r">
              <a:buNone/>
              <a:defRPr sz="1300">
                <a:solidFill>
                  <a:schemeClr val="dk1"/>
                </a:solidFill>
                <a:latin typeface="Mulish"/>
                <a:ea typeface="Mulish"/>
                <a:cs typeface="Mulish"/>
                <a:sym typeface="Mulish"/>
              </a:defRPr>
            </a:lvl8pPr>
            <a:lvl9pPr lvl="8" algn="r">
              <a:buNone/>
              <a:defRPr sz="1300">
                <a:solidFill>
                  <a:schemeClr val="dk1"/>
                </a:solidFill>
                <a:latin typeface="Mulish"/>
                <a:ea typeface="Mulish"/>
                <a:cs typeface="Mulish"/>
                <a:sym typeface="Mulish"/>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8" r:id="rId6"/>
    <p:sldLayoutId id="2147483659" r:id="rId7"/>
    <p:sldLayoutId id="2147483663" r:id="rId8"/>
    <p:sldLayoutId id="2147483664"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060" name="Picture 12">
            <a:extLst>
              <a:ext uri="{FF2B5EF4-FFF2-40B4-BE49-F238E27FC236}">
                <a16:creationId xmlns:a16="http://schemas.microsoft.com/office/drawing/2014/main" id="{8127C59B-DAAA-457C-BA96-04D1844CE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800" y="144000"/>
            <a:ext cx="3429000" cy="4817398"/>
          </a:xfrm>
          <a:prstGeom prst="rect">
            <a:avLst/>
          </a:prstGeom>
          <a:noFill/>
          <a:extLst>
            <a:ext uri="{909E8E84-426E-40DD-AFC4-6F175D3DCCD1}">
              <a14:hiddenFill xmlns:a14="http://schemas.microsoft.com/office/drawing/2010/main">
                <a:solidFill>
                  <a:srgbClr val="FFFFFF"/>
                </a:solidFill>
              </a14:hiddenFill>
            </a:ext>
          </a:extLst>
        </p:spPr>
      </p:pic>
      <p:sp>
        <p:nvSpPr>
          <p:cNvPr id="285" name="Google Shape;285;p29"/>
          <p:cNvSpPr txBox="1">
            <a:spLocks noGrp="1"/>
          </p:cNvSpPr>
          <p:nvPr>
            <p:ph type="ctrTitle"/>
          </p:nvPr>
        </p:nvSpPr>
        <p:spPr>
          <a:xfrm>
            <a:off x="362200" y="1122536"/>
            <a:ext cx="5398900" cy="20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b="1" dirty="0"/>
              <a:t>Data visualization Library for </a:t>
            </a:r>
            <a:br>
              <a:rPr lang="en" sz="3800" b="1" dirty="0"/>
            </a:br>
            <a:r>
              <a:rPr lang="en" sz="3800" b="1" dirty="0">
                <a:solidFill>
                  <a:srgbClr val="927C71"/>
                </a:solidFill>
              </a:rPr>
              <a:t>SPARQL Queries</a:t>
            </a:r>
            <a:endParaRPr sz="3800" b="1" dirty="0">
              <a:solidFill>
                <a:srgbClr val="927C71"/>
              </a:solidFill>
            </a:endParaRPr>
          </a:p>
        </p:txBody>
      </p:sp>
      <p:sp>
        <p:nvSpPr>
          <p:cNvPr id="286" name="Google Shape;286;p29"/>
          <p:cNvSpPr txBox="1">
            <a:spLocks noGrp="1"/>
          </p:cNvSpPr>
          <p:nvPr>
            <p:ph type="subTitle" idx="1"/>
          </p:nvPr>
        </p:nvSpPr>
        <p:spPr>
          <a:xfrm>
            <a:off x="960400" y="4665600"/>
            <a:ext cx="4202500" cy="2957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i="1" dirty="0"/>
              <a:t>Da Nang, 25 / 06 / 2025</a:t>
            </a:r>
            <a:endParaRPr sz="1200" i="1" dirty="0"/>
          </a:p>
        </p:txBody>
      </p:sp>
      <p:cxnSp>
        <p:nvCxnSpPr>
          <p:cNvPr id="287" name="Google Shape;287;p29"/>
          <p:cNvCxnSpPr>
            <a:cxnSpLocks/>
          </p:cNvCxnSpPr>
          <p:nvPr/>
        </p:nvCxnSpPr>
        <p:spPr>
          <a:xfrm flipV="1">
            <a:off x="362200" y="2501151"/>
            <a:ext cx="5414480" cy="9900"/>
          </a:xfrm>
          <a:prstGeom prst="straightConnector1">
            <a:avLst/>
          </a:prstGeom>
          <a:noFill/>
          <a:ln w="19050" cap="flat" cmpd="sng">
            <a:solidFill>
              <a:schemeClr val="lt1"/>
            </a:solidFill>
            <a:prstDash val="solid"/>
            <a:round/>
            <a:headEnd type="oval" w="med" len="med"/>
            <a:tailEnd type="oval" w="med" len="med"/>
          </a:ln>
        </p:spPr>
      </p:cxnSp>
      <p:cxnSp>
        <p:nvCxnSpPr>
          <p:cNvPr id="288" name="Google Shape;288;p29"/>
          <p:cNvCxnSpPr>
            <a:cxnSpLocks/>
          </p:cNvCxnSpPr>
          <p:nvPr/>
        </p:nvCxnSpPr>
        <p:spPr>
          <a:xfrm flipV="1">
            <a:off x="362200" y="1109159"/>
            <a:ext cx="5414480" cy="9900"/>
          </a:xfrm>
          <a:prstGeom prst="straightConnector1">
            <a:avLst/>
          </a:prstGeom>
          <a:noFill/>
          <a:ln w="19050" cap="flat" cmpd="sng">
            <a:solidFill>
              <a:schemeClr val="lt1"/>
            </a:solidFill>
            <a:prstDash val="solid"/>
            <a:round/>
            <a:headEnd type="oval" w="med" len="med"/>
            <a:tailEnd type="oval" w="med" len="med"/>
          </a:ln>
        </p:spPr>
      </p:cxnSp>
      <p:sp>
        <p:nvSpPr>
          <p:cNvPr id="289" name="Google Shape;289;p29"/>
          <p:cNvSpPr/>
          <p:nvPr/>
        </p:nvSpPr>
        <p:spPr>
          <a:xfrm>
            <a:off x="795588" y="1768532"/>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5106363" y="1768532"/>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3747411E-6F5C-435F-A859-A5D53244CA9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200" y="242241"/>
            <a:ext cx="638600" cy="681751"/>
          </a:xfrm>
          <a:prstGeom prst="rect">
            <a:avLst/>
          </a:prstGeom>
          <a:noFill/>
          <a:ln>
            <a:noFill/>
          </a:ln>
        </p:spPr>
      </p:pic>
      <p:sp>
        <p:nvSpPr>
          <p:cNvPr id="12" name="Google Shape;286;p29">
            <a:extLst>
              <a:ext uri="{FF2B5EF4-FFF2-40B4-BE49-F238E27FC236}">
                <a16:creationId xmlns:a16="http://schemas.microsoft.com/office/drawing/2014/main" id="{09AA6043-9DB1-4627-825E-6F38AF4CF3DE}"/>
              </a:ext>
            </a:extLst>
          </p:cNvPr>
          <p:cNvSpPr txBox="1">
            <a:spLocks/>
          </p:cNvSpPr>
          <p:nvPr/>
        </p:nvSpPr>
        <p:spPr>
          <a:xfrm>
            <a:off x="1123200" y="233560"/>
            <a:ext cx="4327200" cy="7500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ulish"/>
              <a:buNone/>
              <a:defRPr sz="16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ja-JP" sz="1200" b="0"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THE UNIVERSITY OF DANANG</a:t>
            </a:r>
            <a:endParaRPr kumimoji="0" lang="en-US" altLang="ja-JP" sz="5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ja-JP" sz="1200" b="1"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UNIVERSITY OF SCIENCE AND TECHNOLOGY</a:t>
            </a:r>
            <a:endParaRPr kumimoji="0" lang="en-US" altLang="ja-JP" sz="5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ja-JP" sz="1200" b="1"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FACULTY OF ADVANCED SCIENCE AND TECHNOLOGY</a:t>
            </a:r>
            <a:endParaRPr kumimoji="0" lang="en-US" altLang="ja-JP" sz="1800" b="0" i="0" u="none" strike="noStrike" cap="none" normalizeH="0" baseline="0" dirty="0">
              <a:ln>
                <a:noFill/>
              </a:ln>
              <a:solidFill>
                <a:schemeClr val="tx1"/>
              </a:solidFill>
              <a:effectLst/>
              <a:latin typeface="Arial" panose="020B0604020202020204" pitchFamily="34" charset="0"/>
            </a:endParaRPr>
          </a:p>
          <a:p>
            <a:pPr marL="0" indent="0"/>
            <a:endParaRPr lang="en-US" sz="1400" dirty="0"/>
          </a:p>
        </p:txBody>
      </p:sp>
      <p:sp>
        <p:nvSpPr>
          <p:cNvPr id="4" name="Rectangle 5">
            <a:extLst>
              <a:ext uri="{FF2B5EF4-FFF2-40B4-BE49-F238E27FC236}">
                <a16:creationId xmlns:a16="http://schemas.microsoft.com/office/drawing/2014/main" id="{89F1FC15-4F3F-4D9D-A1AE-F0C48928D712}"/>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Table 6">
            <a:extLst>
              <a:ext uri="{FF2B5EF4-FFF2-40B4-BE49-F238E27FC236}">
                <a16:creationId xmlns:a16="http://schemas.microsoft.com/office/drawing/2014/main" id="{C4B85643-5AF1-467A-81B2-B1A44FE955A1}"/>
              </a:ext>
            </a:extLst>
          </p:cNvPr>
          <p:cNvGraphicFramePr>
            <a:graphicFrameLocks noGrp="1"/>
          </p:cNvGraphicFramePr>
          <p:nvPr>
            <p:extLst>
              <p:ext uri="{D42A27DB-BD31-4B8C-83A1-F6EECF244321}">
                <p14:modId xmlns:p14="http://schemas.microsoft.com/office/powerpoint/2010/main" val="2763212461"/>
              </p:ext>
            </p:extLst>
          </p:nvPr>
        </p:nvGraphicFramePr>
        <p:xfrm>
          <a:off x="263098" y="3252450"/>
          <a:ext cx="4596436" cy="1190764"/>
        </p:xfrm>
        <a:graphic>
          <a:graphicData uri="http://schemas.openxmlformats.org/drawingml/2006/table">
            <a:tbl>
              <a:tblPr firstRow="1" bandRow="1">
                <a:tableStyleId>{1B080FAE-32A0-4927-B8F9-2CA3071818C9}</a:tableStyleId>
              </a:tblPr>
              <a:tblGrid>
                <a:gridCol w="2298218">
                  <a:extLst>
                    <a:ext uri="{9D8B030D-6E8A-4147-A177-3AD203B41FA5}">
                      <a16:colId xmlns:a16="http://schemas.microsoft.com/office/drawing/2014/main" val="2511353955"/>
                    </a:ext>
                  </a:extLst>
                </a:gridCol>
                <a:gridCol w="2298218">
                  <a:extLst>
                    <a:ext uri="{9D8B030D-6E8A-4147-A177-3AD203B41FA5}">
                      <a16:colId xmlns:a16="http://schemas.microsoft.com/office/drawing/2014/main" val="1821521154"/>
                    </a:ext>
                  </a:extLst>
                </a:gridCol>
              </a:tblGrid>
              <a:tr h="297691">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a:latin typeface="Times New Roman" panose="02020603050405020304" pitchFamily="18" charset="0"/>
                          <a:cs typeface="Times New Roman" panose="02020603050405020304" pitchFamily="18" charset="0"/>
                        </a:rPr>
                        <a:t>Student:</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lvl="0"/>
                      <a:r>
                        <a:rPr lang="en" sz="1300" dirty="0">
                          <a:latin typeface="Times New Roman" panose="02020603050405020304" pitchFamily="18" charset="0"/>
                          <a:cs typeface="Times New Roman" panose="02020603050405020304" pitchFamily="18" charset="0"/>
                        </a:rPr>
                        <a:t>Minh Huy DO - 123200103</a:t>
                      </a:r>
                      <a:endParaRPr lang="en-US" sz="1300"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6724653"/>
                  </a:ext>
                </a:extLst>
              </a:tr>
              <a:tr h="297691">
                <a:tc>
                  <a:txBody>
                    <a:bodyPr/>
                    <a:lstStyle/>
                    <a:p>
                      <a:pPr algn="r"/>
                      <a:r>
                        <a:rPr lang="en-US" sz="1300" dirty="0">
                          <a:latin typeface="Times New Roman" panose="02020603050405020304" pitchFamily="18" charset="0"/>
                          <a:cs typeface="Times New Roman" panose="02020603050405020304" pitchFamily="18" charset="0"/>
                        </a:rPr>
                        <a:t>Class:</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lvl="0"/>
                      <a:r>
                        <a:rPr lang="en-US" sz="1300" dirty="0">
                          <a:latin typeface="Times New Roman" panose="02020603050405020304" pitchFamily="18" charset="0"/>
                          <a:cs typeface="Times New Roman" panose="02020603050405020304" pitchFamily="18" charset="0"/>
                        </a:rPr>
                        <a:t>20PFIEV3</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258052590"/>
                  </a:ext>
                </a:extLst>
              </a:tr>
              <a:tr h="297691">
                <a:tc>
                  <a:txBody>
                    <a:bodyPr/>
                    <a:lstStyle/>
                    <a:p>
                      <a:pPr algn="r"/>
                      <a:r>
                        <a:rPr lang="en-US" sz="1300" dirty="0">
                          <a:latin typeface="Times New Roman" panose="02020603050405020304" pitchFamily="18" charset="0"/>
                          <a:cs typeface="Times New Roman" panose="02020603050405020304" pitchFamily="18" charset="0"/>
                        </a:rPr>
                        <a:t>Academic advisor</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lvl="0"/>
                      <a:r>
                        <a:rPr lang="en-US" sz="1300" dirty="0">
                          <a:latin typeface="Times New Roman" panose="02020603050405020304" pitchFamily="18" charset="0"/>
                          <a:cs typeface="Times New Roman" panose="02020603050405020304" pitchFamily="18" charset="0"/>
                        </a:rPr>
                        <a:t>Dr. </a:t>
                      </a:r>
                      <a:r>
                        <a:rPr lang="en-US" sz="1300" dirty="0" err="1">
                          <a:latin typeface="Times New Roman" panose="02020603050405020304" pitchFamily="18" charset="0"/>
                          <a:cs typeface="Times New Roman" panose="02020603050405020304" pitchFamily="18" charset="0"/>
                        </a:rPr>
                        <a:t>Thi</a:t>
                      </a:r>
                      <a:r>
                        <a:rPr lang="en-US" sz="1300" dirty="0">
                          <a:latin typeface="Times New Roman" panose="02020603050405020304" pitchFamily="18" charset="0"/>
                          <a:cs typeface="Times New Roman" panose="02020603050405020304" pitchFamily="18" charset="0"/>
                        </a:rPr>
                        <a:t> My Hanh LE</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63847683"/>
                  </a:ext>
                </a:extLst>
              </a:tr>
              <a:tr h="297691">
                <a:tc>
                  <a:txBody>
                    <a:bodyPr/>
                    <a:lstStyle/>
                    <a:p>
                      <a:pPr algn="r"/>
                      <a:r>
                        <a:rPr lang="en-US" sz="1300" dirty="0">
                          <a:latin typeface="Times New Roman" panose="02020603050405020304" pitchFamily="18" charset="0"/>
                          <a:cs typeface="Times New Roman" panose="02020603050405020304" pitchFamily="18" charset="0"/>
                        </a:rPr>
                        <a:t>Supervisor</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lvl="0"/>
                      <a:r>
                        <a:rPr lang="en-US" sz="1300" dirty="0">
                          <a:latin typeface="Times New Roman" panose="02020603050405020304" pitchFamily="18" charset="0"/>
                          <a:cs typeface="Times New Roman" panose="02020603050405020304" pitchFamily="18" charset="0"/>
                        </a:rPr>
                        <a:t>Assoc. Prof., Dr. Aline MENIN</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81760001"/>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3268800" y="1912100"/>
            <a:ext cx="4166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Obtained Result</a:t>
            </a:r>
            <a:endParaRPr sz="4000" dirty="0"/>
          </a:p>
        </p:txBody>
      </p:sp>
      <p:sp>
        <p:nvSpPr>
          <p:cNvPr id="331" name="Google Shape;331;p32"/>
          <p:cNvSpPr txBox="1">
            <a:spLocks noGrp="1"/>
          </p:cNvSpPr>
          <p:nvPr>
            <p:ph type="title" idx="2"/>
          </p:nvPr>
        </p:nvSpPr>
        <p:spPr>
          <a:xfrm>
            <a:off x="1772050" y="1854500"/>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cxnSp>
        <p:nvCxnSpPr>
          <p:cNvPr id="333" name="Google Shape;333;p32"/>
          <p:cNvCxnSpPr/>
          <p:nvPr/>
        </p:nvCxnSpPr>
        <p:spPr>
          <a:xfrm rot="10800000" flipH="1">
            <a:off x="1600600" y="2910566"/>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600600" y="1714341"/>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3000000" y="221796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7453300" y="221796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594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49"/>
          <p:cNvSpPr txBox="1">
            <a:spLocks noGrp="1"/>
          </p:cNvSpPr>
          <p:nvPr>
            <p:ph type="title"/>
          </p:nvPr>
        </p:nvSpPr>
        <p:spPr>
          <a:xfrm>
            <a:off x="720000" y="3586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Bar Chart</a:t>
            </a:r>
            <a:endParaRPr dirty="0"/>
          </a:p>
        </p:txBody>
      </p:sp>
      <p:sp>
        <p:nvSpPr>
          <p:cNvPr id="622" name="Google Shape;622;p49"/>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cxnSp>
        <p:nvCxnSpPr>
          <p:cNvPr id="625" name="Google Shape;625;p49"/>
          <p:cNvCxnSpPr/>
          <p:nvPr/>
        </p:nvCxnSpPr>
        <p:spPr>
          <a:xfrm>
            <a:off x="4572000" y="1169800"/>
            <a:ext cx="0" cy="2975400"/>
          </a:xfrm>
          <a:prstGeom prst="straightConnector1">
            <a:avLst/>
          </a:prstGeom>
          <a:noFill/>
          <a:ln w="19050" cap="flat" cmpd="sng">
            <a:solidFill>
              <a:schemeClr val="lt1"/>
            </a:solidFill>
            <a:prstDash val="solid"/>
            <a:round/>
            <a:headEnd type="oval" w="med" len="med"/>
            <a:tailEnd type="oval" w="med" len="med"/>
          </a:ln>
        </p:spPr>
      </p:cxnSp>
      <p:pic>
        <p:nvPicPr>
          <p:cNvPr id="13" name="Picture 12">
            <a:extLst>
              <a:ext uri="{FF2B5EF4-FFF2-40B4-BE49-F238E27FC236}">
                <a16:creationId xmlns:a16="http://schemas.microsoft.com/office/drawing/2014/main" id="{DC8EB4EB-A27B-440A-B17A-6E17DEE50501}"/>
              </a:ext>
            </a:extLst>
          </p:cNvPr>
          <p:cNvPicPr/>
          <p:nvPr/>
        </p:nvPicPr>
        <p:blipFill rotWithShape="1">
          <a:blip r:embed="rId3">
            <a:alphaModFix/>
          </a:blip>
          <a:srcRect b="2979"/>
          <a:stretch/>
        </p:blipFill>
        <p:spPr bwMode="auto">
          <a:xfrm>
            <a:off x="4850145" y="1251982"/>
            <a:ext cx="3914289" cy="2639536"/>
          </a:xfrm>
          <a:prstGeom prst="rect">
            <a:avLst/>
          </a:prstGeom>
          <a:ln>
            <a:noFill/>
          </a:ln>
          <a:effectLst>
            <a:reflection stA="0" endPos="65000" dist="50800" dir="5400000" sy="-100000" algn="bl" rotWithShape="0"/>
          </a:effectLst>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4537667E-DA6B-492C-8387-A5843F46DCCB}"/>
              </a:ext>
            </a:extLst>
          </p:cNvPr>
          <p:cNvSpPr txBox="1"/>
          <p:nvPr/>
        </p:nvSpPr>
        <p:spPr>
          <a:xfrm>
            <a:off x="2671200" y="1915200"/>
            <a:ext cx="184731" cy="307777"/>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FF0383AE-9D1A-4206-AD9F-15D42DDEDCAA}"/>
              </a:ext>
            </a:extLst>
          </p:cNvPr>
          <p:cNvPicPr>
            <a:picLocks noChangeAspect="1"/>
          </p:cNvPicPr>
          <p:nvPr/>
        </p:nvPicPr>
        <p:blipFill>
          <a:blip r:embed="rId4"/>
          <a:stretch>
            <a:fillRect/>
          </a:stretch>
        </p:blipFill>
        <p:spPr>
          <a:xfrm>
            <a:off x="573933" y="931324"/>
            <a:ext cx="3412763" cy="3671551"/>
          </a:xfrm>
          <a:prstGeom prst="rect">
            <a:avLst/>
          </a:prstGeom>
        </p:spPr>
      </p:pic>
    </p:spTree>
    <p:extLst>
      <p:ext uri="{BB962C8B-B14F-4D97-AF65-F5344CB8AC3E}">
        <p14:creationId xmlns:p14="http://schemas.microsoft.com/office/powerpoint/2010/main" val="2394199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351424"/>
            <a:ext cx="7704000" cy="634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Subtypes of Bar Chart</a:t>
            </a:r>
            <a:endParaRPr sz="2400" dirty="0"/>
          </a:p>
        </p:txBody>
      </p:sp>
      <p:pic>
        <p:nvPicPr>
          <p:cNvPr id="452" name="Picture 451">
            <a:extLst>
              <a:ext uri="{FF2B5EF4-FFF2-40B4-BE49-F238E27FC236}">
                <a16:creationId xmlns:a16="http://schemas.microsoft.com/office/drawing/2014/main" id="{C28A8A19-5050-43F5-9CBB-FA6794EC239A}"/>
              </a:ext>
            </a:extLst>
          </p:cNvPr>
          <p:cNvPicPr>
            <a:picLocks noChangeAspect="1"/>
          </p:cNvPicPr>
          <p:nvPr/>
        </p:nvPicPr>
        <p:blipFill rotWithShape="1">
          <a:blip r:embed="rId3">
            <a:alphaModFix/>
          </a:blip>
          <a:srcRect t="5518"/>
          <a:stretch/>
        </p:blipFill>
        <p:spPr>
          <a:xfrm>
            <a:off x="286230" y="2658226"/>
            <a:ext cx="3002646" cy="2041346"/>
          </a:xfrm>
          <a:prstGeom prst="rect">
            <a:avLst/>
          </a:prstGeom>
          <a:effectLst>
            <a:outerShdw blurRad="50800" dist="50800" dir="5400000" algn="ctr" rotWithShape="0">
              <a:schemeClr val="accent2">
                <a:alpha val="98000"/>
              </a:schemeClr>
            </a:outerShdw>
          </a:effectLst>
        </p:spPr>
      </p:pic>
      <p:pic>
        <p:nvPicPr>
          <p:cNvPr id="454" name="Picture 453">
            <a:extLst>
              <a:ext uri="{FF2B5EF4-FFF2-40B4-BE49-F238E27FC236}">
                <a16:creationId xmlns:a16="http://schemas.microsoft.com/office/drawing/2014/main" id="{A074F35D-1B55-4A40-8BBE-DA46AA16AF4F}"/>
              </a:ext>
            </a:extLst>
          </p:cNvPr>
          <p:cNvPicPr>
            <a:picLocks noChangeAspect="1"/>
          </p:cNvPicPr>
          <p:nvPr/>
        </p:nvPicPr>
        <p:blipFill>
          <a:blip r:embed="rId4"/>
          <a:stretch>
            <a:fillRect/>
          </a:stretch>
        </p:blipFill>
        <p:spPr>
          <a:xfrm>
            <a:off x="3432556" y="2649600"/>
            <a:ext cx="2278887" cy="2142475"/>
          </a:xfrm>
          <a:prstGeom prst="rect">
            <a:avLst/>
          </a:prstGeom>
        </p:spPr>
      </p:pic>
      <p:pic>
        <p:nvPicPr>
          <p:cNvPr id="456" name="Picture 455">
            <a:extLst>
              <a:ext uri="{FF2B5EF4-FFF2-40B4-BE49-F238E27FC236}">
                <a16:creationId xmlns:a16="http://schemas.microsoft.com/office/drawing/2014/main" id="{282307AA-106A-49C2-913C-90BA28A1AD42}"/>
              </a:ext>
            </a:extLst>
          </p:cNvPr>
          <p:cNvPicPr>
            <a:picLocks noChangeAspect="1"/>
          </p:cNvPicPr>
          <p:nvPr/>
        </p:nvPicPr>
        <p:blipFill>
          <a:blip r:embed="rId5"/>
          <a:stretch>
            <a:fillRect/>
          </a:stretch>
        </p:blipFill>
        <p:spPr>
          <a:xfrm>
            <a:off x="6241909" y="2649600"/>
            <a:ext cx="2234835" cy="2142476"/>
          </a:xfrm>
          <a:prstGeom prst="rect">
            <a:avLst/>
          </a:prstGeom>
        </p:spPr>
      </p:pic>
      <p:sp>
        <p:nvSpPr>
          <p:cNvPr id="469" name="Google Shape;469;p4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a:t>
            </a:fld>
            <a:endParaRPr dirty="0"/>
          </a:p>
        </p:txBody>
      </p:sp>
      <p:pic>
        <p:nvPicPr>
          <p:cNvPr id="13" name="Picture 12">
            <a:extLst>
              <a:ext uri="{FF2B5EF4-FFF2-40B4-BE49-F238E27FC236}">
                <a16:creationId xmlns:a16="http://schemas.microsoft.com/office/drawing/2014/main" id="{CB6E2BDC-5DFA-4C76-8105-39B748F55589}"/>
              </a:ext>
            </a:extLst>
          </p:cNvPr>
          <p:cNvPicPr>
            <a:picLocks noChangeAspect="1"/>
          </p:cNvPicPr>
          <p:nvPr/>
        </p:nvPicPr>
        <p:blipFill>
          <a:blip r:embed="rId6"/>
          <a:stretch>
            <a:fillRect/>
          </a:stretch>
        </p:blipFill>
        <p:spPr>
          <a:xfrm>
            <a:off x="703772" y="919127"/>
            <a:ext cx="2141428" cy="1739099"/>
          </a:xfrm>
          <a:prstGeom prst="rect">
            <a:avLst/>
          </a:prstGeom>
        </p:spPr>
      </p:pic>
      <p:pic>
        <p:nvPicPr>
          <p:cNvPr id="15" name="Picture 14">
            <a:extLst>
              <a:ext uri="{FF2B5EF4-FFF2-40B4-BE49-F238E27FC236}">
                <a16:creationId xmlns:a16="http://schemas.microsoft.com/office/drawing/2014/main" id="{302F2F7D-F74C-45FC-837E-01E60AD4271F}"/>
              </a:ext>
            </a:extLst>
          </p:cNvPr>
          <p:cNvPicPr>
            <a:picLocks noChangeAspect="1"/>
          </p:cNvPicPr>
          <p:nvPr/>
        </p:nvPicPr>
        <p:blipFill>
          <a:blip r:embed="rId7"/>
          <a:stretch>
            <a:fillRect/>
          </a:stretch>
        </p:blipFill>
        <p:spPr>
          <a:xfrm>
            <a:off x="3454581" y="918572"/>
            <a:ext cx="2234835" cy="1731028"/>
          </a:xfrm>
          <a:prstGeom prst="rect">
            <a:avLst/>
          </a:prstGeom>
        </p:spPr>
      </p:pic>
      <p:pic>
        <p:nvPicPr>
          <p:cNvPr id="17" name="Picture 16">
            <a:extLst>
              <a:ext uri="{FF2B5EF4-FFF2-40B4-BE49-F238E27FC236}">
                <a16:creationId xmlns:a16="http://schemas.microsoft.com/office/drawing/2014/main" id="{D30E6C70-1817-43E9-A089-AA4293E987A6}"/>
              </a:ext>
            </a:extLst>
          </p:cNvPr>
          <p:cNvPicPr>
            <a:picLocks noChangeAspect="1"/>
          </p:cNvPicPr>
          <p:nvPr/>
        </p:nvPicPr>
        <p:blipFill>
          <a:blip r:embed="rId8"/>
          <a:stretch>
            <a:fillRect/>
          </a:stretch>
        </p:blipFill>
        <p:spPr>
          <a:xfrm>
            <a:off x="6298797" y="919127"/>
            <a:ext cx="2117685" cy="1719817"/>
          </a:xfrm>
          <a:prstGeom prst="rect">
            <a:avLst/>
          </a:prstGeom>
        </p:spPr>
      </p:pic>
      <p:sp>
        <p:nvSpPr>
          <p:cNvPr id="18" name="Rectangle 17">
            <a:extLst>
              <a:ext uri="{FF2B5EF4-FFF2-40B4-BE49-F238E27FC236}">
                <a16:creationId xmlns:a16="http://schemas.microsoft.com/office/drawing/2014/main" id="{0F8F21D5-AF31-48D2-9E0D-B467B737C16D}"/>
              </a:ext>
            </a:extLst>
          </p:cNvPr>
          <p:cNvSpPr/>
          <p:nvPr/>
        </p:nvSpPr>
        <p:spPr>
          <a:xfrm>
            <a:off x="957531" y="2035834"/>
            <a:ext cx="776377" cy="1725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1A5414-645D-41C6-9BDA-3F2EBC602D70}"/>
              </a:ext>
            </a:extLst>
          </p:cNvPr>
          <p:cNvSpPr/>
          <p:nvPr/>
        </p:nvSpPr>
        <p:spPr>
          <a:xfrm>
            <a:off x="3700738" y="2044460"/>
            <a:ext cx="1061043" cy="1725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71830B8-A686-4803-9E8D-90A364EC6BD5}"/>
              </a:ext>
            </a:extLst>
          </p:cNvPr>
          <p:cNvSpPr/>
          <p:nvPr/>
        </p:nvSpPr>
        <p:spPr>
          <a:xfrm>
            <a:off x="6579252" y="2035834"/>
            <a:ext cx="776377" cy="1725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081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0"/>
          <p:cNvSpPr txBox="1">
            <a:spLocks noGrp="1"/>
          </p:cNvSpPr>
          <p:nvPr>
            <p:ph type="title"/>
          </p:nvPr>
        </p:nvSpPr>
        <p:spPr>
          <a:xfrm>
            <a:off x="720000" y="358625"/>
            <a:ext cx="38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Pie Chart</a:t>
            </a:r>
            <a:endParaRPr dirty="0"/>
          </a:p>
        </p:txBody>
      </p:sp>
      <p:sp>
        <p:nvSpPr>
          <p:cNvPr id="638" name="Google Shape;638;p50"/>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pic>
        <p:nvPicPr>
          <p:cNvPr id="3" name="Picture 2">
            <a:extLst>
              <a:ext uri="{FF2B5EF4-FFF2-40B4-BE49-F238E27FC236}">
                <a16:creationId xmlns:a16="http://schemas.microsoft.com/office/drawing/2014/main" id="{8BCB61F3-B977-43FC-B90E-07C743528184}"/>
              </a:ext>
            </a:extLst>
          </p:cNvPr>
          <p:cNvPicPr>
            <a:picLocks noChangeAspect="1"/>
          </p:cNvPicPr>
          <p:nvPr/>
        </p:nvPicPr>
        <p:blipFill>
          <a:blip r:embed="rId3"/>
          <a:stretch>
            <a:fillRect/>
          </a:stretch>
        </p:blipFill>
        <p:spPr>
          <a:xfrm>
            <a:off x="4833539" y="1173946"/>
            <a:ext cx="3821333" cy="2795608"/>
          </a:xfrm>
          <a:prstGeom prst="rect">
            <a:avLst/>
          </a:prstGeom>
        </p:spPr>
      </p:pic>
      <p:pic>
        <p:nvPicPr>
          <p:cNvPr id="4" name="Picture 3">
            <a:extLst>
              <a:ext uri="{FF2B5EF4-FFF2-40B4-BE49-F238E27FC236}">
                <a16:creationId xmlns:a16="http://schemas.microsoft.com/office/drawing/2014/main" id="{FF409D99-46FB-4429-BEB9-3EFC5FF78D72}"/>
              </a:ext>
            </a:extLst>
          </p:cNvPr>
          <p:cNvPicPr>
            <a:picLocks noChangeAspect="1"/>
          </p:cNvPicPr>
          <p:nvPr/>
        </p:nvPicPr>
        <p:blipFill>
          <a:blip r:embed="rId4"/>
          <a:stretch>
            <a:fillRect/>
          </a:stretch>
        </p:blipFill>
        <p:spPr>
          <a:xfrm>
            <a:off x="489128" y="960876"/>
            <a:ext cx="3588385" cy="3641999"/>
          </a:xfrm>
          <a:prstGeom prst="rect">
            <a:avLst/>
          </a:prstGeom>
        </p:spPr>
      </p:pic>
      <p:cxnSp>
        <p:nvCxnSpPr>
          <p:cNvPr id="8" name="Google Shape;625;p49">
            <a:extLst>
              <a:ext uri="{FF2B5EF4-FFF2-40B4-BE49-F238E27FC236}">
                <a16:creationId xmlns:a16="http://schemas.microsoft.com/office/drawing/2014/main" id="{C55401F2-64E5-4091-8000-C97DE818E514}"/>
              </a:ext>
            </a:extLst>
          </p:cNvPr>
          <p:cNvCxnSpPr/>
          <p:nvPr/>
        </p:nvCxnSpPr>
        <p:spPr>
          <a:xfrm>
            <a:off x="4572000" y="1169800"/>
            <a:ext cx="0" cy="2975400"/>
          </a:xfrm>
          <a:prstGeom prst="straightConnector1">
            <a:avLst/>
          </a:prstGeom>
          <a:noFill/>
          <a:ln w="19050" cap="flat" cmpd="sng">
            <a:solidFill>
              <a:schemeClr val="lt1"/>
            </a:solidFill>
            <a:prstDash val="solid"/>
            <a:round/>
            <a:headEnd type="oval" w="med" len="med"/>
            <a:tailEnd type="oval" w="med" len="med"/>
          </a:ln>
        </p:spPr>
      </p:cxnSp>
    </p:spTree>
    <p:extLst>
      <p:ext uri="{BB962C8B-B14F-4D97-AF65-F5344CB8AC3E}">
        <p14:creationId xmlns:p14="http://schemas.microsoft.com/office/powerpoint/2010/main" val="3589242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50" name="Google Shape;650;p51"/>
          <p:cNvSpPr txBox="1">
            <a:spLocks noGrp="1"/>
          </p:cNvSpPr>
          <p:nvPr>
            <p:ph type="title"/>
          </p:nvPr>
        </p:nvSpPr>
        <p:spPr>
          <a:xfrm>
            <a:off x="720000" y="344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Geographic Map</a:t>
            </a:r>
            <a:endParaRPr dirty="0"/>
          </a:p>
        </p:txBody>
      </p:sp>
      <p:sp>
        <p:nvSpPr>
          <p:cNvPr id="712" name="Google Shape;712;p51"/>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a:p>
        </p:txBody>
      </p:sp>
      <p:pic>
        <p:nvPicPr>
          <p:cNvPr id="69" name="Picture 68">
            <a:extLst>
              <a:ext uri="{FF2B5EF4-FFF2-40B4-BE49-F238E27FC236}">
                <a16:creationId xmlns:a16="http://schemas.microsoft.com/office/drawing/2014/main" id="{3953F144-FAAB-457B-828C-75F8A315C3FF}"/>
              </a:ext>
            </a:extLst>
          </p:cNvPr>
          <p:cNvPicPr/>
          <p:nvPr/>
        </p:nvPicPr>
        <p:blipFill rotWithShape="1">
          <a:blip r:embed="rId3"/>
          <a:srcRect t="7034"/>
          <a:stretch/>
        </p:blipFill>
        <p:spPr bwMode="auto">
          <a:xfrm>
            <a:off x="4623150" y="731375"/>
            <a:ext cx="4002450" cy="3507201"/>
          </a:xfrm>
          <a:prstGeom prst="rect">
            <a:avLst/>
          </a:prstGeom>
          <a:ln>
            <a:noFill/>
          </a:ln>
          <a:extLst>
            <a:ext uri="{53640926-AAD7-44D8-BBD7-CCE9431645EC}">
              <a14:shadowObscured xmlns:a14="http://schemas.microsoft.com/office/drawing/2010/main"/>
            </a:ext>
          </a:extLst>
        </p:spPr>
      </p:pic>
      <p:cxnSp>
        <p:nvCxnSpPr>
          <p:cNvPr id="6" name="Google Shape;625;p49">
            <a:extLst>
              <a:ext uri="{FF2B5EF4-FFF2-40B4-BE49-F238E27FC236}">
                <a16:creationId xmlns:a16="http://schemas.microsoft.com/office/drawing/2014/main" id="{E05AC318-3542-4F74-BDE5-84C48067D89A}"/>
              </a:ext>
            </a:extLst>
          </p:cNvPr>
          <p:cNvCxnSpPr/>
          <p:nvPr/>
        </p:nvCxnSpPr>
        <p:spPr>
          <a:xfrm>
            <a:off x="4572000" y="1169800"/>
            <a:ext cx="0" cy="2975400"/>
          </a:xfrm>
          <a:prstGeom prst="straightConnector1">
            <a:avLst/>
          </a:prstGeom>
          <a:noFill/>
          <a:ln w="19050" cap="flat" cmpd="sng">
            <a:solidFill>
              <a:schemeClr val="lt1"/>
            </a:solidFill>
            <a:prstDash val="solid"/>
            <a:round/>
            <a:headEnd type="oval" w="med" len="med"/>
            <a:tailEnd type="oval" w="med" len="med"/>
          </a:ln>
        </p:spPr>
      </p:cxnSp>
      <p:pic>
        <p:nvPicPr>
          <p:cNvPr id="3" name="Picture 2">
            <a:extLst>
              <a:ext uri="{FF2B5EF4-FFF2-40B4-BE49-F238E27FC236}">
                <a16:creationId xmlns:a16="http://schemas.microsoft.com/office/drawing/2014/main" id="{63CBFEBB-F420-43F3-BEA3-88D98AA6A945}"/>
              </a:ext>
            </a:extLst>
          </p:cNvPr>
          <p:cNvPicPr>
            <a:picLocks noChangeAspect="1"/>
          </p:cNvPicPr>
          <p:nvPr/>
        </p:nvPicPr>
        <p:blipFill>
          <a:blip r:embed="rId4"/>
          <a:stretch>
            <a:fillRect/>
          </a:stretch>
        </p:blipFill>
        <p:spPr>
          <a:xfrm>
            <a:off x="720000" y="948125"/>
            <a:ext cx="3290676" cy="3654750"/>
          </a:xfrm>
          <a:prstGeom prst="rect">
            <a:avLst/>
          </a:prstGeom>
        </p:spPr>
      </p:pic>
    </p:spTree>
    <p:extLst>
      <p:ext uri="{BB962C8B-B14F-4D97-AF65-F5344CB8AC3E}">
        <p14:creationId xmlns:p14="http://schemas.microsoft.com/office/powerpoint/2010/main" val="435074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351424"/>
            <a:ext cx="7704000" cy="634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dirty="0"/>
              <a:t>Subtypes of Map Chart</a:t>
            </a:r>
            <a:endParaRPr sz="2600" dirty="0"/>
          </a:p>
        </p:txBody>
      </p:sp>
      <p:sp>
        <p:nvSpPr>
          <p:cNvPr id="469" name="Google Shape;469;p4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dirty="0"/>
          </a:p>
        </p:txBody>
      </p:sp>
      <p:pic>
        <p:nvPicPr>
          <p:cNvPr id="10" name="Picture 9">
            <a:extLst>
              <a:ext uri="{FF2B5EF4-FFF2-40B4-BE49-F238E27FC236}">
                <a16:creationId xmlns:a16="http://schemas.microsoft.com/office/drawing/2014/main" id="{1DB2C0C9-7E3E-447B-9D60-B4EDD3673D52}"/>
              </a:ext>
            </a:extLst>
          </p:cNvPr>
          <p:cNvPicPr/>
          <p:nvPr/>
        </p:nvPicPr>
        <p:blipFill>
          <a:blip r:embed="rId3"/>
          <a:stretch>
            <a:fillRect/>
          </a:stretch>
        </p:blipFill>
        <p:spPr>
          <a:xfrm>
            <a:off x="420527" y="1510759"/>
            <a:ext cx="2767648" cy="2121981"/>
          </a:xfrm>
          <a:prstGeom prst="rect">
            <a:avLst/>
          </a:prstGeom>
        </p:spPr>
      </p:pic>
      <p:pic>
        <p:nvPicPr>
          <p:cNvPr id="11" name="Picture 10">
            <a:extLst>
              <a:ext uri="{FF2B5EF4-FFF2-40B4-BE49-F238E27FC236}">
                <a16:creationId xmlns:a16="http://schemas.microsoft.com/office/drawing/2014/main" id="{F76922EA-2D9C-4D1D-BAE8-2CBA179E0E1A}"/>
              </a:ext>
            </a:extLst>
          </p:cNvPr>
          <p:cNvPicPr/>
          <p:nvPr/>
        </p:nvPicPr>
        <p:blipFill rotWithShape="1">
          <a:blip r:embed="rId4"/>
          <a:srcRect t="8220" b="2523"/>
          <a:stretch/>
        </p:blipFill>
        <p:spPr bwMode="auto">
          <a:xfrm>
            <a:off x="3188179" y="1510760"/>
            <a:ext cx="2767648" cy="212198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6E51C506-2B74-4CB4-A441-20CF04A7C162}"/>
              </a:ext>
            </a:extLst>
          </p:cNvPr>
          <p:cNvPicPr/>
          <p:nvPr/>
        </p:nvPicPr>
        <p:blipFill rotWithShape="1">
          <a:blip r:embed="rId5"/>
          <a:srcRect t="2162"/>
          <a:stretch/>
        </p:blipFill>
        <p:spPr bwMode="auto">
          <a:xfrm>
            <a:off x="5955827" y="1510760"/>
            <a:ext cx="2767648" cy="21219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32770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3579850" y="1894854"/>
            <a:ext cx="3604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a:t>
            </a:r>
            <a:endParaRPr dirty="0"/>
          </a:p>
        </p:txBody>
      </p:sp>
      <p:sp>
        <p:nvSpPr>
          <p:cNvPr id="331" name="Google Shape;331;p32"/>
          <p:cNvSpPr txBox="1">
            <a:spLocks noGrp="1"/>
          </p:cNvSpPr>
          <p:nvPr>
            <p:ph type="title" idx="2"/>
          </p:nvPr>
        </p:nvSpPr>
        <p:spPr>
          <a:xfrm>
            <a:off x="1944175" y="1894854"/>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a:p>
        </p:txBody>
      </p:sp>
      <p:cxnSp>
        <p:nvCxnSpPr>
          <p:cNvPr id="333" name="Google Shape;333;p32"/>
          <p:cNvCxnSpPr/>
          <p:nvPr/>
        </p:nvCxnSpPr>
        <p:spPr>
          <a:xfrm rot="10800000" flipH="1">
            <a:off x="1600600" y="2910566"/>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600600" y="1714341"/>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3244800" y="221796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7280500" y="221796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734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3579850" y="1894854"/>
            <a:ext cx="3604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331" name="Google Shape;331;p32"/>
          <p:cNvSpPr txBox="1">
            <a:spLocks noGrp="1"/>
          </p:cNvSpPr>
          <p:nvPr>
            <p:ph type="title" idx="2"/>
          </p:nvPr>
        </p:nvSpPr>
        <p:spPr>
          <a:xfrm>
            <a:off x="1944175" y="1894854"/>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a:t>
            </a:fld>
            <a:endParaRPr/>
          </a:p>
        </p:txBody>
      </p:sp>
      <p:cxnSp>
        <p:nvCxnSpPr>
          <p:cNvPr id="333" name="Google Shape;333;p32"/>
          <p:cNvCxnSpPr/>
          <p:nvPr/>
        </p:nvCxnSpPr>
        <p:spPr>
          <a:xfrm rot="10800000" flipH="1">
            <a:off x="1600600" y="2910566"/>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600600" y="1714341"/>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3244800" y="221796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7280500" y="221796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38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549" name="Google Shape;549;p47"/>
          <p:cNvSpPr/>
          <p:nvPr/>
        </p:nvSpPr>
        <p:spPr>
          <a:xfrm>
            <a:off x="2383368" y="3954250"/>
            <a:ext cx="585300" cy="585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7"/>
          <p:cNvSpPr/>
          <p:nvPr/>
        </p:nvSpPr>
        <p:spPr>
          <a:xfrm>
            <a:off x="2383368" y="3035038"/>
            <a:ext cx="585300" cy="585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7"/>
          <p:cNvSpPr/>
          <p:nvPr/>
        </p:nvSpPr>
        <p:spPr>
          <a:xfrm>
            <a:off x="2383368" y="2112699"/>
            <a:ext cx="585300" cy="585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a:off x="2383368" y="1192000"/>
            <a:ext cx="585300" cy="585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txBox="1"/>
          <p:nvPr/>
        </p:nvSpPr>
        <p:spPr>
          <a:xfrm>
            <a:off x="5254480" y="1125475"/>
            <a:ext cx="3293100" cy="716100"/>
          </a:xfrm>
          <a:prstGeom prst="rect">
            <a:avLst/>
          </a:prstGeom>
          <a:noFill/>
          <a:ln>
            <a:noFill/>
          </a:ln>
        </p:spPr>
        <p:txBody>
          <a:bodyPr spcFirstLastPara="1" wrap="square" lIns="91425" tIns="91425" rIns="91425" bIns="91425" anchor="ctr" anchorCtr="0">
            <a:noAutofit/>
          </a:bodyPr>
          <a:lstStyle/>
          <a:p>
            <a:pPr>
              <a:lnSpc>
                <a:spcPct val="115000"/>
              </a:lnSpc>
            </a:pPr>
            <a:r>
              <a:rPr lang="en-US" sz="1200" dirty="0">
                <a:solidFill>
                  <a:srgbClr val="4A4A45"/>
                </a:solidFill>
                <a:latin typeface="Lato" pitchFamily="34" charset="0"/>
                <a:ea typeface="Lato" pitchFamily="34" charset="-122"/>
                <a:cs typeface="Lato" pitchFamily="34" charset="-120"/>
              </a:rPr>
              <a:t>Developed various bar charts, pie charts, and map types using Vega-Lite.</a:t>
            </a:r>
            <a:endParaRPr lang="en-US" sz="1200" dirty="0"/>
          </a:p>
        </p:txBody>
      </p:sp>
      <p:sp>
        <p:nvSpPr>
          <p:cNvPr id="554" name="Google Shape;554;p47"/>
          <p:cNvSpPr txBox="1"/>
          <p:nvPr/>
        </p:nvSpPr>
        <p:spPr>
          <a:xfrm>
            <a:off x="5250578" y="2053892"/>
            <a:ext cx="3293100" cy="706800"/>
          </a:xfrm>
          <a:prstGeom prst="rect">
            <a:avLst/>
          </a:prstGeom>
          <a:noFill/>
          <a:ln>
            <a:noFill/>
          </a:ln>
        </p:spPr>
        <p:txBody>
          <a:bodyPr spcFirstLastPara="1" wrap="square" lIns="91425" tIns="91425" rIns="91425" bIns="91425" anchor="ctr" anchorCtr="0">
            <a:noAutofit/>
          </a:bodyPr>
          <a:lstStyle/>
          <a:p>
            <a:pPr marL="0" indent="0" algn="l">
              <a:lnSpc>
                <a:spcPts val="2150"/>
              </a:lnSpc>
              <a:buNone/>
            </a:pPr>
            <a:r>
              <a:rPr lang="en-US" sz="1200" dirty="0">
                <a:solidFill>
                  <a:srgbClr val="4A4A45"/>
                </a:solidFill>
                <a:latin typeface="Lato" pitchFamily="34" charset="0"/>
                <a:ea typeface="Lato" pitchFamily="34" charset="-122"/>
                <a:cs typeface="Lato" pitchFamily="34" charset="-120"/>
              </a:rPr>
              <a:t>Implemented flexible configurations for colors, axes, and stacking behaviors.</a:t>
            </a:r>
            <a:endParaRPr lang="en-US" sz="1200" dirty="0"/>
          </a:p>
        </p:txBody>
      </p:sp>
      <p:sp>
        <p:nvSpPr>
          <p:cNvPr id="555" name="Google Shape;555;p47"/>
          <p:cNvSpPr txBox="1"/>
          <p:nvPr/>
        </p:nvSpPr>
        <p:spPr>
          <a:xfrm>
            <a:off x="5250575" y="2973008"/>
            <a:ext cx="3293100" cy="699900"/>
          </a:xfrm>
          <a:prstGeom prst="rect">
            <a:avLst/>
          </a:prstGeom>
          <a:noFill/>
          <a:ln>
            <a:noFill/>
          </a:ln>
        </p:spPr>
        <p:txBody>
          <a:bodyPr spcFirstLastPara="1" wrap="square" lIns="91425" tIns="91425" rIns="91425" bIns="91425" anchor="ctr" anchorCtr="0">
            <a:noAutofit/>
          </a:bodyPr>
          <a:lstStyle/>
          <a:p>
            <a:pPr marL="0" indent="0" algn="l">
              <a:lnSpc>
                <a:spcPts val="2150"/>
              </a:lnSpc>
              <a:buNone/>
            </a:pPr>
            <a:r>
              <a:rPr lang="en-US" sz="1200" dirty="0">
                <a:solidFill>
                  <a:srgbClr val="4A4A45"/>
                </a:solidFill>
                <a:latin typeface="Lato" pitchFamily="34" charset="0"/>
                <a:ea typeface="Lato" pitchFamily="34" charset="-122"/>
                <a:cs typeface="Lato" pitchFamily="34" charset="-120"/>
              </a:rPr>
              <a:t>Supports SPARQL query results and RDF-based data in JSON format.</a:t>
            </a:r>
            <a:endParaRPr lang="en-US" sz="1200" dirty="0"/>
          </a:p>
        </p:txBody>
      </p:sp>
      <p:sp>
        <p:nvSpPr>
          <p:cNvPr id="556" name="Google Shape;556;p47"/>
          <p:cNvSpPr txBox="1"/>
          <p:nvPr/>
        </p:nvSpPr>
        <p:spPr>
          <a:xfrm>
            <a:off x="5254480" y="3885225"/>
            <a:ext cx="3293100" cy="716100"/>
          </a:xfrm>
          <a:prstGeom prst="rect">
            <a:avLst/>
          </a:prstGeom>
          <a:noFill/>
          <a:ln>
            <a:noFill/>
          </a:ln>
        </p:spPr>
        <p:txBody>
          <a:bodyPr spcFirstLastPara="1" wrap="square" lIns="91425" tIns="91425" rIns="91425" bIns="91425" anchor="ctr" anchorCtr="0">
            <a:noAutofit/>
          </a:bodyPr>
          <a:lstStyle/>
          <a:p>
            <a:pPr marL="0" indent="0" algn="l">
              <a:lnSpc>
                <a:spcPts val="2150"/>
              </a:lnSpc>
              <a:buNone/>
            </a:pPr>
            <a:r>
              <a:rPr lang="en-US" sz="1200" dirty="0">
                <a:solidFill>
                  <a:srgbClr val="4A4A45"/>
                </a:solidFill>
                <a:latin typeface="Lato" pitchFamily="34" charset="0"/>
                <a:ea typeface="Lato" pitchFamily="34" charset="-122"/>
                <a:cs typeface="Lato" pitchFamily="34" charset="-120"/>
              </a:rPr>
              <a:t>Reusable components published for community access and feedback.</a:t>
            </a:r>
            <a:endParaRPr lang="en-US" sz="1200" dirty="0"/>
          </a:p>
        </p:txBody>
      </p:sp>
      <p:sp>
        <p:nvSpPr>
          <p:cNvPr id="557" name="Google Shape;557;p47"/>
          <p:cNvSpPr txBox="1"/>
          <p:nvPr/>
        </p:nvSpPr>
        <p:spPr>
          <a:xfrm>
            <a:off x="720000" y="2586275"/>
            <a:ext cx="1374900" cy="478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2"/>
                </a:solidFill>
                <a:latin typeface="Quicksand"/>
                <a:ea typeface="Quicksand"/>
                <a:cs typeface="Quicksand"/>
                <a:sym typeface="Quicksand"/>
              </a:rPr>
              <a:t>Library</a:t>
            </a:r>
            <a:endParaRPr sz="2000" b="1" dirty="0">
              <a:solidFill>
                <a:schemeClr val="dk2"/>
              </a:solidFill>
              <a:latin typeface="Quicksand"/>
              <a:ea typeface="Quicksand"/>
              <a:cs typeface="Quicksand"/>
              <a:sym typeface="Quicksand"/>
            </a:endParaRPr>
          </a:p>
        </p:txBody>
      </p:sp>
      <p:cxnSp>
        <p:nvCxnSpPr>
          <p:cNvPr id="558" name="Google Shape;558;p47"/>
          <p:cNvCxnSpPr>
            <a:stCxn id="557" idx="0"/>
            <a:endCxn id="552" idx="2"/>
          </p:cNvCxnSpPr>
          <p:nvPr/>
        </p:nvCxnSpPr>
        <p:spPr>
          <a:xfrm rot="-5400000">
            <a:off x="1344600" y="1547525"/>
            <a:ext cx="1101600" cy="975900"/>
          </a:xfrm>
          <a:prstGeom prst="bentConnector2">
            <a:avLst/>
          </a:prstGeom>
          <a:noFill/>
          <a:ln w="19050" cap="flat" cmpd="sng">
            <a:solidFill>
              <a:schemeClr val="lt1"/>
            </a:solidFill>
            <a:prstDash val="solid"/>
            <a:round/>
            <a:headEnd type="none" w="med" len="med"/>
            <a:tailEnd type="oval" w="med" len="med"/>
          </a:ln>
        </p:spPr>
      </p:cxnSp>
      <p:cxnSp>
        <p:nvCxnSpPr>
          <p:cNvPr id="559" name="Google Shape;559;p47"/>
          <p:cNvCxnSpPr>
            <a:stCxn id="557" idx="2"/>
            <a:endCxn id="549" idx="2"/>
          </p:cNvCxnSpPr>
          <p:nvPr/>
        </p:nvCxnSpPr>
        <p:spPr>
          <a:xfrm rot="-5400000" flipH="1">
            <a:off x="1304250" y="3167675"/>
            <a:ext cx="1182300" cy="975900"/>
          </a:xfrm>
          <a:prstGeom prst="bentConnector2">
            <a:avLst/>
          </a:prstGeom>
          <a:noFill/>
          <a:ln w="19050" cap="flat" cmpd="sng">
            <a:solidFill>
              <a:schemeClr val="lt1"/>
            </a:solidFill>
            <a:prstDash val="solid"/>
            <a:round/>
            <a:headEnd type="none" w="med" len="med"/>
            <a:tailEnd type="oval" w="med" len="med"/>
          </a:ln>
        </p:spPr>
      </p:cxnSp>
      <p:cxnSp>
        <p:nvCxnSpPr>
          <p:cNvPr id="560" name="Google Shape;560;p47"/>
          <p:cNvCxnSpPr>
            <a:stCxn id="557" idx="3"/>
            <a:endCxn id="551" idx="2"/>
          </p:cNvCxnSpPr>
          <p:nvPr/>
        </p:nvCxnSpPr>
        <p:spPr>
          <a:xfrm rot="10800000" flipH="1">
            <a:off x="2094900" y="2405375"/>
            <a:ext cx="288600" cy="420000"/>
          </a:xfrm>
          <a:prstGeom prst="bentConnector3">
            <a:avLst>
              <a:gd name="adj1" fmla="val 49977"/>
            </a:avLst>
          </a:prstGeom>
          <a:noFill/>
          <a:ln w="19050" cap="flat" cmpd="sng">
            <a:solidFill>
              <a:schemeClr val="lt1"/>
            </a:solidFill>
            <a:prstDash val="solid"/>
            <a:round/>
            <a:headEnd type="none" w="med" len="med"/>
            <a:tailEnd type="oval" w="med" len="med"/>
          </a:ln>
        </p:spPr>
      </p:cxnSp>
      <p:cxnSp>
        <p:nvCxnSpPr>
          <p:cNvPr id="561" name="Google Shape;561;p47"/>
          <p:cNvCxnSpPr>
            <a:stCxn id="557" idx="3"/>
            <a:endCxn id="550" idx="2"/>
          </p:cNvCxnSpPr>
          <p:nvPr/>
        </p:nvCxnSpPr>
        <p:spPr>
          <a:xfrm>
            <a:off x="2094900" y="2825375"/>
            <a:ext cx="288600" cy="502200"/>
          </a:xfrm>
          <a:prstGeom prst="bentConnector3">
            <a:avLst>
              <a:gd name="adj1" fmla="val 49977"/>
            </a:avLst>
          </a:prstGeom>
          <a:noFill/>
          <a:ln w="19050" cap="flat" cmpd="sng">
            <a:solidFill>
              <a:schemeClr val="lt1"/>
            </a:solidFill>
            <a:prstDash val="solid"/>
            <a:round/>
            <a:headEnd type="none" w="med" len="med"/>
            <a:tailEnd type="oval" w="med" len="med"/>
          </a:ln>
        </p:spPr>
      </p:cxnSp>
      <p:sp>
        <p:nvSpPr>
          <p:cNvPr id="562" name="Google Shape;562;p47"/>
          <p:cNvSpPr txBox="1"/>
          <p:nvPr/>
        </p:nvSpPr>
        <p:spPr>
          <a:xfrm>
            <a:off x="3030624" y="1204075"/>
            <a:ext cx="1946100"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2"/>
                </a:solidFill>
                <a:latin typeface="Quicksand"/>
                <a:ea typeface="Quicksand"/>
                <a:cs typeface="Quicksand"/>
                <a:sym typeface="Quicksand"/>
              </a:rPr>
              <a:t>Modular Chart Library</a:t>
            </a:r>
            <a:endParaRPr sz="1800" b="1" dirty="0">
              <a:solidFill>
                <a:schemeClr val="dk2"/>
              </a:solidFill>
              <a:latin typeface="Quicksand"/>
              <a:ea typeface="Quicksand"/>
              <a:cs typeface="Quicksand"/>
              <a:sym typeface="Quicksand"/>
            </a:endParaRPr>
          </a:p>
        </p:txBody>
      </p:sp>
      <p:sp>
        <p:nvSpPr>
          <p:cNvPr id="563" name="Google Shape;563;p47"/>
          <p:cNvSpPr txBox="1"/>
          <p:nvPr/>
        </p:nvSpPr>
        <p:spPr>
          <a:xfrm>
            <a:off x="3030624" y="2127842"/>
            <a:ext cx="1946100"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2"/>
                </a:solidFill>
                <a:latin typeface="Quicksand"/>
                <a:ea typeface="Quicksand"/>
                <a:cs typeface="Quicksand"/>
                <a:sym typeface="Quicksand"/>
              </a:rPr>
              <a:t>Customizable System</a:t>
            </a:r>
            <a:endParaRPr sz="1800" b="1" dirty="0">
              <a:solidFill>
                <a:schemeClr val="dk2"/>
              </a:solidFill>
              <a:latin typeface="Quicksand"/>
              <a:ea typeface="Quicksand"/>
              <a:cs typeface="Quicksand"/>
              <a:sym typeface="Quicksand"/>
            </a:endParaRPr>
          </a:p>
        </p:txBody>
      </p:sp>
      <p:sp>
        <p:nvSpPr>
          <p:cNvPr id="564" name="Google Shape;564;p47"/>
          <p:cNvSpPr txBox="1"/>
          <p:nvPr/>
        </p:nvSpPr>
        <p:spPr>
          <a:xfrm>
            <a:off x="3030624" y="3043508"/>
            <a:ext cx="1946100"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2"/>
                </a:solidFill>
                <a:latin typeface="Quicksand"/>
                <a:ea typeface="Quicksand"/>
                <a:cs typeface="Quicksand"/>
                <a:sym typeface="Quicksand"/>
              </a:rPr>
              <a:t>Semantic Integration</a:t>
            </a:r>
            <a:endParaRPr sz="1800" b="1" dirty="0">
              <a:solidFill>
                <a:schemeClr val="dk2"/>
              </a:solidFill>
              <a:latin typeface="Quicksand"/>
              <a:ea typeface="Quicksand"/>
              <a:cs typeface="Quicksand"/>
              <a:sym typeface="Quicksand"/>
            </a:endParaRPr>
          </a:p>
        </p:txBody>
      </p:sp>
      <p:sp>
        <p:nvSpPr>
          <p:cNvPr id="565" name="Google Shape;565;p47"/>
          <p:cNvSpPr txBox="1"/>
          <p:nvPr/>
        </p:nvSpPr>
        <p:spPr>
          <a:xfrm>
            <a:off x="3030624" y="3963825"/>
            <a:ext cx="1946100"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2"/>
                </a:solidFill>
                <a:latin typeface="Quicksand"/>
                <a:ea typeface="Quicksand"/>
                <a:cs typeface="Quicksand"/>
                <a:sym typeface="Quicksand"/>
              </a:rPr>
              <a:t>NPM Publication</a:t>
            </a:r>
            <a:endParaRPr sz="1800" b="1" dirty="0">
              <a:solidFill>
                <a:schemeClr val="dk2"/>
              </a:solidFill>
              <a:latin typeface="Quicksand"/>
              <a:ea typeface="Quicksand"/>
              <a:cs typeface="Quicksand"/>
              <a:sym typeface="Quicksand"/>
            </a:endParaRPr>
          </a:p>
        </p:txBody>
      </p:sp>
      <p:sp>
        <p:nvSpPr>
          <p:cNvPr id="566" name="Google Shape;566;p47"/>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18</a:t>
            </a:fld>
            <a:endParaRPr/>
          </a:p>
        </p:txBody>
      </p:sp>
      <p:cxnSp>
        <p:nvCxnSpPr>
          <p:cNvPr id="567" name="Google Shape;567;p47"/>
          <p:cNvCxnSpPr>
            <a:stCxn id="562" idx="3"/>
            <a:endCxn id="553" idx="1"/>
          </p:cNvCxnSpPr>
          <p:nvPr/>
        </p:nvCxnSpPr>
        <p:spPr>
          <a:xfrm>
            <a:off x="4976724" y="1483525"/>
            <a:ext cx="277800" cy="600"/>
          </a:xfrm>
          <a:prstGeom prst="bentConnector3">
            <a:avLst>
              <a:gd name="adj1" fmla="val 49992"/>
            </a:avLst>
          </a:prstGeom>
          <a:noFill/>
          <a:ln w="19050" cap="flat" cmpd="sng">
            <a:solidFill>
              <a:schemeClr val="lt1"/>
            </a:solidFill>
            <a:prstDash val="solid"/>
            <a:round/>
            <a:headEnd type="none" w="med" len="med"/>
            <a:tailEnd type="oval" w="med" len="med"/>
          </a:ln>
        </p:spPr>
      </p:cxnSp>
      <p:cxnSp>
        <p:nvCxnSpPr>
          <p:cNvPr id="568" name="Google Shape;568;p47"/>
          <p:cNvCxnSpPr>
            <a:stCxn id="563" idx="3"/>
            <a:endCxn id="554" idx="1"/>
          </p:cNvCxnSpPr>
          <p:nvPr/>
        </p:nvCxnSpPr>
        <p:spPr>
          <a:xfrm>
            <a:off x="4976724" y="2407292"/>
            <a:ext cx="273900" cy="600"/>
          </a:xfrm>
          <a:prstGeom prst="bentConnector3">
            <a:avLst>
              <a:gd name="adj1" fmla="val 49992"/>
            </a:avLst>
          </a:prstGeom>
          <a:noFill/>
          <a:ln w="19050" cap="flat" cmpd="sng">
            <a:solidFill>
              <a:schemeClr val="lt1"/>
            </a:solidFill>
            <a:prstDash val="solid"/>
            <a:round/>
            <a:headEnd type="none" w="med" len="med"/>
            <a:tailEnd type="oval" w="med" len="med"/>
          </a:ln>
        </p:spPr>
      </p:cxnSp>
      <p:cxnSp>
        <p:nvCxnSpPr>
          <p:cNvPr id="569" name="Google Shape;569;p47"/>
          <p:cNvCxnSpPr>
            <a:stCxn id="564" idx="3"/>
            <a:endCxn id="555" idx="1"/>
          </p:cNvCxnSpPr>
          <p:nvPr/>
        </p:nvCxnSpPr>
        <p:spPr>
          <a:xfrm>
            <a:off x="4976724" y="3322958"/>
            <a:ext cx="273900" cy="600"/>
          </a:xfrm>
          <a:prstGeom prst="bentConnector3">
            <a:avLst>
              <a:gd name="adj1" fmla="val 49991"/>
            </a:avLst>
          </a:prstGeom>
          <a:noFill/>
          <a:ln w="19050" cap="flat" cmpd="sng">
            <a:solidFill>
              <a:schemeClr val="lt1"/>
            </a:solidFill>
            <a:prstDash val="solid"/>
            <a:round/>
            <a:headEnd type="none" w="med" len="med"/>
            <a:tailEnd type="oval" w="med" len="med"/>
          </a:ln>
        </p:spPr>
      </p:cxnSp>
      <p:cxnSp>
        <p:nvCxnSpPr>
          <p:cNvPr id="570" name="Google Shape;570;p47"/>
          <p:cNvCxnSpPr>
            <a:stCxn id="565" idx="3"/>
            <a:endCxn id="556" idx="1"/>
          </p:cNvCxnSpPr>
          <p:nvPr/>
        </p:nvCxnSpPr>
        <p:spPr>
          <a:xfrm>
            <a:off x="4976724" y="4243275"/>
            <a:ext cx="277800" cy="600"/>
          </a:xfrm>
          <a:prstGeom prst="bentConnector3">
            <a:avLst>
              <a:gd name="adj1" fmla="val 49992"/>
            </a:avLst>
          </a:prstGeom>
          <a:noFill/>
          <a:ln w="19050" cap="flat" cmpd="sng">
            <a:solidFill>
              <a:schemeClr val="lt1"/>
            </a:solidFill>
            <a:prstDash val="solid"/>
            <a:round/>
            <a:headEnd type="none" w="med" len="med"/>
            <a:tailEnd type="oval" w="med" len="med"/>
          </a:ln>
        </p:spPr>
      </p:cxnSp>
      <p:pic>
        <p:nvPicPr>
          <p:cNvPr id="56" name="Image 1" descr="preencoded.png">
            <a:extLst>
              <a:ext uri="{FF2B5EF4-FFF2-40B4-BE49-F238E27FC236}">
                <a16:creationId xmlns:a16="http://schemas.microsoft.com/office/drawing/2014/main" id="{A514A377-90A8-430D-AD3E-E6FF1871E657}"/>
              </a:ext>
            </a:extLst>
          </p:cNvPr>
          <p:cNvPicPr>
            <a:picLocks noChangeAspect="1"/>
          </p:cNvPicPr>
          <p:nvPr/>
        </p:nvPicPr>
        <p:blipFill>
          <a:blip r:embed="rId3"/>
          <a:stretch>
            <a:fillRect/>
          </a:stretch>
        </p:blipFill>
        <p:spPr>
          <a:xfrm>
            <a:off x="2506154" y="1327292"/>
            <a:ext cx="353429" cy="312466"/>
          </a:xfrm>
          <a:prstGeom prst="rect">
            <a:avLst/>
          </a:prstGeom>
        </p:spPr>
      </p:pic>
      <p:pic>
        <p:nvPicPr>
          <p:cNvPr id="57" name="Image 2" descr="preencoded.png">
            <a:extLst>
              <a:ext uri="{FF2B5EF4-FFF2-40B4-BE49-F238E27FC236}">
                <a16:creationId xmlns:a16="http://schemas.microsoft.com/office/drawing/2014/main" id="{DC59AE9F-E97E-41DA-8C66-4959B20879D6}"/>
              </a:ext>
            </a:extLst>
          </p:cNvPr>
          <p:cNvPicPr>
            <a:picLocks noChangeAspect="1"/>
          </p:cNvPicPr>
          <p:nvPr/>
        </p:nvPicPr>
        <p:blipFill>
          <a:blip r:embed="rId4"/>
          <a:stretch>
            <a:fillRect/>
          </a:stretch>
        </p:blipFill>
        <p:spPr>
          <a:xfrm>
            <a:off x="2485567" y="2227394"/>
            <a:ext cx="387981" cy="387981"/>
          </a:xfrm>
          <a:prstGeom prst="rect">
            <a:avLst/>
          </a:prstGeom>
        </p:spPr>
      </p:pic>
      <p:pic>
        <p:nvPicPr>
          <p:cNvPr id="58" name="Image 3" descr="preencoded.png">
            <a:extLst>
              <a:ext uri="{FF2B5EF4-FFF2-40B4-BE49-F238E27FC236}">
                <a16:creationId xmlns:a16="http://schemas.microsoft.com/office/drawing/2014/main" id="{43054EF5-4CCD-4D35-A02D-4F1AB5E248C2}"/>
              </a:ext>
            </a:extLst>
          </p:cNvPr>
          <p:cNvPicPr>
            <a:picLocks noChangeAspect="1"/>
          </p:cNvPicPr>
          <p:nvPr/>
        </p:nvPicPr>
        <p:blipFill>
          <a:blip r:embed="rId5"/>
          <a:stretch>
            <a:fillRect/>
          </a:stretch>
        </p:blipFill>
        <p:spPr>
          <a:xfrm>
            <a:off x="2501111" y="3145198"/>
            <a:ext cx="355520" cy="355520"/>
          </a:xfrm>
          <a:prstGeom prst="rect">
            <a:avLst/>
          </a:prstGeom>
        </p:spPr>
      </p:pic>
      <p:pic>
        <p:nvPicPr>
          <p:cNvPr id="60" name="Image 4" descr="preencoded.png">
            <a:extLst>
              <a:ext uri="{FF2B5EF4-FFF2-40B4-BE49-F238E27FC236}">
                <a16:creationId xmlns:a16="http://schemas.microsoft.com/office/drawing/2014/main" id="{D176AF93-19B1-4020-955E-CF8577EA077A}"/>
              </a:ext>
            </a:extLst>
          </p:cNvPr>
          <p:cNvPicPr>
            <a:picLocks noChangeAspect="1"/>
          </p:cNvPicPr>
          <p:nvPr/>
        </p:nvPicPr>
        <p:blipFill>
          <a:blip r:embed="rId6"/>
          <a:stretch>
            <a:fillRect/>
          </a:stretch>
        </p:blipFill>
        <p:spPr>
          <a:xfrm>
            <a:off x="2467126" y="4027533"/>
            <a:ext cx="431483" cy="431483"/>
          </a:xfrm>
          <a:prstGeom prst="rect">
            <a:avLst/>
          </a:prstGeom>
        </p:spPr>
      </p:pic>
    </p:spTree>
    <p:extLst>
      <p:ext uri="{BB962C8B-B14F-4D97-AF65-F5344CB8AC3E}">
        <p14:creationId xmlns:p14="http://schemas.microsoft.com/office/powerpoint/2010/main" val="3901619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9"/>
          <p:cNvSpPr txBox="1">
            <a:spLocks noGrp="1"/>
          </p:cNvSpPr>
          <p:nvPr>
            <p:ph type="title"/>
          </p:nvPr>
        </p:nvSpPr>
        <p:spPr>
          <a:xfrm>
            <a:off x="969825" y="2079259"/>
            <a:ext cx="7204500" cy="87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solidFill>
                <a:schemeClr val="dk2"/>
              </a:solidFill>
            </a:endParaRPr>
          </a:p>
        </p:txBody>
      </p:sp>
      <p:sp>
        <p:nvSpPr>
          <p:cNvPr id="398" name="Google Shape;398;p39"/>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a:p>
        </p:txBody>
      </p:sp>
      <p:cxnSp>
        <p:nvCxnSpPr>
          <p:cNvPr id="399" name="Google Shape;399;p39"/>
          <p:cNvCxnSpPr/>
          <p:nvPr/>
        </p:nvCxnSpPr>
        <p:spPr>
          <a:xfrm>
            <a:off x="813900" y="1874675"/>
            <a:ext cx="7516200" cy="0"/>
          </a:xfrm>
          <a:prstGeom prst="straightConnector1">
            <a:avLst/>
          </a:prstGeom>
          <a:noFill/>
          <a:ln w="19050" cap="flat" cmpd="sng">
            <a:solidFill>
              <a:schemeClr val="lt1"/>
            </a:solidFill>
            <a:prstDash val="solid"/>
            <a:round/>
            <a:headEnd type="oval" w="med" len="med"/>
            <a:tailEnd type="oval" w="med" len="med"/>
          </a:ln>
        </p:spPr>
      </p:cxnSp>
      <p:cxnSp>
        <p:nvCxnSpPr>
          <p:cNvPr id="400" name="Google Shape;400;p39"/>
          <p:cNvCxnSpPr/>
          <p:nvPr/>
        </p:nvCxnSpPr>
        <p:spPr>
          <a:xfrm>
            <a:off x="813900" y="3268825"/>
            <a:ext cx="7516200" cy="0"/>
          </a:xfrm>
          <a:prstGeom prst="straightConnector1">
            <a:avLst/>
          </a:prstGeom>
          <a:noFill/>
          <a:ln w="19050" cap="flat" cmpd="sng">
            <a:solidFill>
              <a:schemeClr val="lt1"/>
            </a:solidFill>
            <a:prstDash val="solid"/>
            <a:round/>
            <a:headEnd type="oval" w="med" len="med"/>
            <a:tailEnd type="oval" w="med" len="med"/>
          </a:ln>
        </p:spPr>
      </p:cxnSp>
      <p:sp>
        <p:nvSpPr>
          <p:cNvPr id="401" name="Google Shape;401;p39"/>
          <p:cNvSpPr/>
          <p:nvPr/>
        </p:nvSpPr>
        <p:spPr>
          <a:xfrm>
            <a:off x="891838" y="2452050"/>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8012763" y="2452050"/>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1"/>
          <p:cNvSpPr txBox="1">
            <a:spLocks noGrp="1"/>
          </p:cNvSpPr>
          <p:nvPr>
            <p:ph type="title"/>
          </p:nvPr>
        </p:nvSpPr>
        <p:spPr>
          <a:xfrm>
            <a:off x="720000" y="3514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310" name="Google Shape;310;p31"/>
          <p:cNvSpPr txBox="1">
            <a:spLocks noGrp="1"/>
          </p:cNvSpPr>
          <p:nvPr>
            <p:ph type="title" idx="5"/>
          </p:nvPr>
        </p:nvSpPr>
        <p:spPr>
          <a:xfrm>
            <a:off x="1596725" y="1448910"/>
            <a:ext cx="6561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11" name="Google Shape;311;p31"/>
          <p:cNvSpPr txBox="1">
            <a:spLocks noGrp="1"/>
          </p:cNvSpPr>
          <p:nvPr>
            <p:ph type="title" idx="6"/>
          </p:nvPr>
        </p:nvSpPr>
        <p:spPr>
          <a:xfrm>
            <a:off x="5862625" y="2990960"/>
            <a:ext cx="656100" cy="43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312" name="Google Shape;312;p31"/>
          <p:cNvSpPr txBox="1">
            <a:spLocks noGrp="1"/>
          </p:cNvSpPr>
          <p:nvPr>
            <p:ph type="title" idx="7"/>
          </p:nvPr>
        </p:nvSpPr>
        <p:spPr>
          <a:xfrm>
            <a:off x="2568725" y="2994063"/>
            <a:ext cx="656100" cy="43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313" name="Google Shape;313;p31"/>
          <p:cNvSpPr txBox="1">
            <a:spLocks noGrp="1"/>
          </p:cNvSpPr>
          <p:nvPr>
            <p:ph type="title" idx="8"/>
          </p:nvPr>
        </p:nvSpPr>
        <p:spPr>
          <a:xfrm>
            <a:off x="4242625" y="1448910"/>
            <a:ext cx="6561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317" name="Google Shape;317;p31"/>
          <p:cNvSpPr txBox="1">
            <a:spLocks noGrp="1"/>
          </p:cNvSpPr>
          <p:nvPr>
            <p:ph type="title" idx="15"/>
          </p:nvPr>
        </p:nvSpPr>
        <p:spPr>
          <a:xfrm>
            <a:off x="6881138" y="1448910"/>
            <a:ext cx="6561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318" name="Google Shape;318;p31"/>
          <p:cNvSpPr txBox="1">
            <a:spLocks noGrp="1"/>
          </p:cNvSpPr>
          <p:nvPr>
            <p:ph type="subTitle" idx="16"/>
          </p:nvPr>
        </p:nvSpPr>
        <p:spPr>
          <a:xfrm>
            <a:off x="713225" y="1904175"/>
            <a:ext cx="2423100" cy="43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Overview</a:t>
            </a:r>
            <a:endParaRPr sz="1800" dirty="0"/>
          </a:p>
        </p:txBody>
      </p:sp>
      <p:sp>
        <p:nvSpPr>
          <p:cNvPr id="319" name="Google Shape;319;p31"/>
          <p:cNvSpPr txBox="1">
            <a:spLocks noGrp="1"/>
          </p:cNvSpPr>
          <p:nvPr>
            <p:ph type="subTitle" idx="17"/>
          </p:nvPr>
        </p:nvSpPr>
        <p:spPr>
          <a:xfrm>
            <a:off x="1685225" y="3447136"/>
            <a:ext cx="2423100" cy="42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Demo</a:t>
            </a:r>
            <a:endParaRPr sz="1800" dirty="0"/>
          </a:p>
        </p:txBody>
      </p:sp>
      <p:sp>
        <p:nvSpPr>
          <p:cNvPr id="320" name="Google Shape;320;p31"/>
          <p:cNvSpPr txBox="1">
            <a:spLocks noGrp="1"/>
          </p:cNvSpPr>
          <p:nvPr>
            <p:ph type="subTitle" idx="18"/>
          </p:nvPr>
        </p:nvSpPr>
        <p:spPr>
          <a:xfrm>
            <a:off x="4979125" y="3447125"/>
            <a:ext cx="2423100" cy="42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Conclusion</a:t>
            </a:r>
            <a:endParaRPr sz="1800" dirty="0"/>
          </a:p>
        </p:txBody>
      </p:sp>
      <p:sp>
        <p:nvSpPr>
          <p:cNvPr id="321" name="Google Shape;321;p31"/>
          <p:cNvSpPr txBox="1">
            <a:spLocks noGrp="1"/>
          </p:cNvSpPr>
          <p:nvPr>
            <p:ph type="subTitle" idx="19"/>
          </p:nvPr>
        </p:nvSpPr>
        <p:spPr>
          <a:xfrm>
            <a:off x="3359125" y="1904175"/>
            <a:ext cx="2423100" cy="43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Proposed Solution</a:t>
            </a:r>
          </a:p>
        </p:txBody>
      </p:sp>
      <p:sp>
        <p:nvSpPr>
          <p:cNvPr id="323" name="Google Shape;323;p31"/>
          <p:cNvSpPr txBox="1">
            <a:spLocks noGrp="1"/>
          </p:cNvSpPr>
          <p:nvPr>
            <p:ph type="subTitle" idx="21"/>
          </p:nvPr>
        </p:nvSpPr>
        <p:spPr>
          <a:xfrm>
            <a:off x="5997638" y="1904175"/>
            <a:ext cx="2423100" cy="43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Obtained Result</a:t>
            </a:r>
          </a:p>
        </p:txBody>
      </p:sp>
      <p:sp>
        <p:nvSpPr>
          <p:cNvPr id="324" name="Google Shape;324;p31"/>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3579850" y="1894854"/>
            <a:ext cx="3604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331" name="Google Shape;331;p32"/>
          <p:cNvSpPr txBox="1">
            <a:spLocks noGrp="1"/>
          </p:cNvSpPr>
          <p:nvPr>
            <p:ph type="title" idx="2"/>
          </p:nvPr>
        </p:nvSpPr>
        <p:spPr>
          <a:xfrm>
            <a:off x="1944175" y="1894854"/>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cxnSp>
        <p:nvCxnSpPr>
          <p:cNvPr id="333" name="Google Shape;333;p32"/>
          <p:cNvCxnSpPr/>
          <p:nvPr/>
        </p:nvCxnSpPr>
        <p:spPr>
          <a:xfrm rot="10800000" flipH="1">
            <a:off x="1600600" y="2910566"/>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600600" y="1714341"/>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3244800" y="221796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7280500" y="221796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351424"/>
            <a:ext cx="7704000" cy="634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dirty="0"/>
              <a:t>WIMMICS Team - INRIA</a:t>
            </a:r>
            <a:endParaRPr sz="2600" dirty="0"/>
          </a:p>
        </p:txBody>
      </p:sp>
      <p:sp>
        <p:nvSpPr>
          <p:cNvPr id="469" name="Google Shape;469;p4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dirty="0"/>
          </a:p>
        </p:txBody>
      </p:sp>
      <p:pic>
        <p:nvPicPr>
          <p:cNvPr id="3" name="Picture 2">
            <a:extLst>
              <a:ext uri="{FF2B5EF4-FFF2-40B4-BE49-F238E27FC236}">
                <a16:creationId xmlns:a16="http://schemas.microsoft.com/office/drawing/2014/main" id="{94CF7D94-4E61-4DFD-9D4C-5D47EC68AB6A}"/>
              </a:ext>
            </a:extLst>
          </p:cNvPr>
          <p:cNvPicPr>
            <a:picLocks noChangeAspect="1"/>
          </p:cNvPicPr>
          <p:nvPr/>
        </p:nvPicPr>
        <p:blipFill>
          <a:blip r:embed="rId3"/>
          <a:stretch>
            <a:fillRect/>
          </a:stretch>
        </p:blipFill>
        <p:spPr>
          <a:xfrm>
            <a:off x="1429454" y="1186805"/>
            <a:ext cx="6285091" cy="2769890"/>
          </a:xfrm>
          <a:prstGeom prst="rect">
            <a:avLst/>
          </a:prstGeom>
        </p:spPr>
      </p:pic>
      <p:pic>
        <p:nvPicPr>
          <p:cNvPr id="1026" name="Picture 2" descr="Clement Jonquet's Homepage">
            <a:extLst>
              <a:ext uri="{FF2B5EF4-FFF2-40B4-BE49-F238E27FC236}">
                <a16:creationId xmlns:a16="http://schemas.microsoft.com/office/drawing/2014/main" id="{043C7470-95BA-444D-8DCE-A2B7A762AD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6813" y="1186805"/>
            <a:ext cx="2557732" cy="98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237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3514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dirty="0"/>
              <a:t>Motivation: Bridging the Visualization gap</a:t>
            </a:r>
            <a:endParaRPr sz="2600" dirty="0"/>
          </a:p>
        </p:txBody>
      </p:sp>
      <p:sp>
        <p:nvSpPr>
          <p:cNvPr id="342" name="Google Shape;342;p33"/>
          <p:cNvSpPr txBox="1">
            <a:spLocks noGrp="1"/>
          </p:cNvSpPr>
          <p:nvPr>
            <p:ph type="subTitle" idx="1"/>
          </p:nvPr>
        </p:nvSpPr>
        <p:spPr>
          <a:xfrm>
            <a:off x="720025" y="1610942"/>
            <a:ext cx="77040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4A4A45"/>
                </a:solidFill>
                <a:latin typeface="Times New Roman" panose="02020603050405020304" pitchFamily="18" charset="0"/>
                <a:ea typeface="Lato" pitchFamily="34" charset="-122"/>
                <a:cs typeface="Times New Roman" panose="02020603050405020304" pitchFamily="18" charset="0"/>
              </a:rPr>
              <a:t>Growing need for reusable, customizable data visualizations, especially for Linked Data and Semantic Web.</a:t>
            </a:r>
            <a:endParaRPr sz="1300" dirty="0">
              <a:latin typeface="Times New Roman" panose="02020603050405020304" pitchFamily="18" charset="0"/>
              <a:cs typeface="Times New Roman" panose="02020603050405020304" pitchFamily="18" charset="0"/>
            </a:endParaRPr>
          </a:p>
        </p:txBody>
      </p:sp>
      <p:sp>
        <p:nvSpPr>
          <p:cNvPr id="343" name="Google Shape;343;p33"/>
          <p:cNvSpPr txBox="1">
            <a:spLocks noGrp="1"/>
          </p:cNvSpPr>
          <p:nvPr>
            <p:ph type="subTitle" idx="2"/>
          </p:nvPr>
        </p:nvSpPr>
        <p:spPr>
          <a:xfrm>
            <a:off x="720025" y="2731125"/>
            <a:ext cx="7704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4A4A45"/>
                </a:solidFill>
                <a:latin typeface="Times New Roman" panose="02020603050405020304" pitchFamily="18" charset="0"/>
                <a:ea typeface="Lato" pitchFamily="34" charset="-122"/>
                <a:cs typeface="Times New Roman" panose="02020603050405020304" pitchFamily="18" charset="0"/>
              </a:rPr>
              <a:t>Existing libraries lack semantic compatibility and seamless integration with web components.</a:t>
            </a:r>
            <a:endParaRPr sz="1300" dirty="0">
              <a:latin typeface="Times New Roman" panose="02020603050405020304" pitchFamily="18" charset="0"/>
              <a:cs typeface="Times New Roman" panose="02020603050405020304" pitchFamily="18" charset="0"/>
            </a:endParaRPr>
          </a:p>
        </p:txBody>
      </p:sp>
      <p:sp>
        <p:nvSpPr>
          <p:cNvPr id="344" name="Google Shape;344;p33"/>
          <p:cNvSpPr txBox="1">
            <a:spLocks noGrp="1"/>
          </p:cNvSpPr>
          <p:nvPr>
            <p:ph type="subTitle" idx="3"/>
          </p:nvPr>
        </p:nvSpPr>
        <p:spPr>
          <a:xfrm>
            <a:off x="720025" y="3851625"/>
            <a:ext cx="7704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4A4A45"/>
                </a:solidFill>
                <a:latin typeface="Times New Roman" panose="02020603050405020304" pitchFamily="18" charset="0"/>
                <a:ea typeface="Lato" pitchFamily="34" charset="-122"/>
                <a:cs typeface="Times New Roman" panose="02020603050405020304" pitchFamily="18" charset="0"/>
              </a:rPr>
              <a:t>Develop lightweight, customizable chart components for various web platforms.</a:t>
            </a:r>
            <a:endParaRPr sz="1300" dirty="0">
              <a:latin typeface="Times New Roman" panose="02020603050405020304" pitchFamily="18" charset="0"/>
              <a:cs typeface="Times New Roman" panose="02020603050405020304" pitchFamily="18" charset="0"/>
            </a:endParaRPr>
          </a:p>
        </p:txBody>
      </p:sp>
      <p:sp>
        <p:nvSpPr>
          <p:cNvPr id="345" name="Google Shape;345;p33"/>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Increase Demand</a:t>
            </a:r>
            <a:endParaRPr dirty="0"/>
          </a:p>
        </p:txBody>
      </p:sp>
      <p:sp>
        <p:nvSpPr>
          <p:cNvPr id="346" name="Google Shape;346;p33"/>
          <p:cNvSpPr txBox="1">
            <a:spLocks noGrp="1"/>
          </p:cNvSpPr>
          <p:nvPr>
            <p:ph type="subTitle" idx="5"/>
          </p:nvPr>
        </p:nvSpPr>
        <p:spPr>
          <a:xfrm>
            <a:off x="720025" y="2350125"/>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Technical Challenges</a:t>
            </a:r>
            <a:endParaRPr dirty="0"/>
          </a:p>
        </p:txBody>
      </p:sp>
      <p:sp>
        <p:nvSpPr>
          <p:cNvPr id="347" name="Google Shape;347;p33"/>
          <p:cNvSpPr txBox="1">
            <a:spLocks noGrp="1"/>
          </p:cNvSpPr>
          <p:nvPr>
            <p:ph type="subTitle" idx="6"/>
          </p:nvPr>
        </p:nvSpPr>
        <p:spPr>
          <a:xfrm>
            <a:off x="720025" y="3470625"/>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Goal</a:t>
            </a:r>
            <a:endParaRPr dirty="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408" name="Google Shape;408;p40"/>
          <p:cNvSpPr txBox="1"/>
          <p:nvPr/>
        </p:nvSpPr>
        <p:spPr>
          <a:xfrm>
            <a:off x="722491" y="1689200"/>
            <a:ext cx="2557200" cy="488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n" sz="2000" b="1" dirty="0">
                <a:solidFill>
                  <a:schemeClr val="dk1"/>
                </a:solidFill>
                <a:latin typeface="Quicksand"/>
                <a:ea typeface="Quicksand"/>
                <a:cs typeface="Quicksand"/>
                <a:sym typeface="Quicksand"/>
              </a:rPr>
              <a:t>Project Objective</a:t>
            </a:r>
            <a:endParaRPr sz="2000" b="1" dirty="0">
              <a:solidFill>
                <a:schemeClr val="dk1"/>
              </a:solidFill>
              <a:latin typeface="Quicksand"/>
              <a:ea typeface="Quicksand"/>
              <a:cs typeface="Quicksand"/>
              <a:sym typeface="Quicksand"/>
            </a:endParaRPr>
          </a:p>
        </p:txBody>
      </p:sp>
      <p:sp>
        <p:nvSpPr>
          <p:cNvPr id="409" name="Google Shape;409;p40"/>
          <p:cNvSpPr txBox="1"/>
          <p:nvPr/>
        </p:nvSpPr>
        <p:spPr>
          <a:xfrm>
            <a:off x="722450" y="2177299"/>
            <a:ext cx="2557200" cy="225522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300" dirty="0">
                <a:solidFill>
                  <a:srgbClr val="4A4A45"/>
                </a:solidFill>
                <a:latin typeface="Times New Roman" panose="02020603050405020304" pitchFamily="18" charset="0"/>
                <a:ea typeface="Lato" pitchFamily="34" charset="-122"/>
                <a:cs typeface="Times New Roman" panose="02020603050405020304" pitchFamily="18" charset="0"/>
              </a:rPr>
              <a:t>Design and develop a library to simplify and enhance the creation of visualizations for SPARQL queries, making them accessible to semantic web experts and decision makers without the need for advanced programming skills.</a:t>
            </a:r>
          </a:p>
          <a:p>
            <a:pPr marL="0" lvl="0" indent="0" algn="l" rtl="0">
              <a:lnSpc>
                <a:spcPct val="115000"/>
              </a:lnSpc>
              <a:spcBef>
                <a:spcPts val="0"/>
              </a:spcBef>
              <a:spcAft>
                <a:spcPts val="0"/>
              </a:spcAft>
              <a:buNone/>
            </a:pPr>
            <a:endParaRPr lang="en-US" sz="1300" dirty="0">
              <a:solidFill>
                <a:schemeClr val="dk1"/>
              </a:solidFill>
              <a:latin typeface="Times New Roman" panose="02020603050405020304" pitchFamily="18" charset="0"/>
              <a:ea typeface="Mulish"/>
              <a:cs typeface="Times New Roman" panose="02020603050405020304" pitchFamily="18" charset="0"/>
              <a:sym typeface="Mulish"/>
            </a:endParaRPr>
          </a:p>
        </p:txBody>
      </p:sp>
      <p:sp>
        <p:nvSpPr>
          <p:cNvPr id="410" name="Google Shape;410;p40"/>
          <p:cNvSpPr txBox="1"/>
          <p:nvPr/>
        </p:nvSpPr>
        <p:spPr>
          <a:xfrm>
            <a:off x="6965403" y="1875800"/>
            <a:ext cx="1465500" cy="409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n" sz="1600" b="1" dirty="0">
                <a:solidFill>
                  <a:schemeClr val="dk1"/>
                </a:solidFill>
                <a:latin typeface="Times New Roman" panose="02020603050405020304" pitchFamily="18" charset="0"/>
                <a:ea typeface="Quicksand"/>
                <a:cs typeface="Times New Roman" panose="02020603050405020304" pitchFamily="18" charset="0"/>
                <a:sym typeface="Quicksand"/>
              </a:rPr>
              <a:t>ECharts</a:t>
            </a:r>
            <a:endParaRPr sz="1600" b="1" dirty="0">
              <a:solidFill>
                <a:schemeClr val="dk1"/>
              </a:solidFill>
              <a:latin typeface="Times New Roman" panose="02020603050405020304" pitchFamily="18" charset="0"/>
              <a:ea typeface="Quicksand"/>
              <a:cs typeface="Times New Roman" panose="02020603050405020304" pitchFamily="18" charset="0"/>
              <a:sym typeface="Quicksand"/>
            </a:endParaRPr>
          </a:p>
        </p:txBody>
      </p:sp>
      <p:sp>
        <p:nvSpPr>
          <p:cNvPr id="412" name="Google Shape;412;p40"/>
          <p:cNvSpPr txBox="1"/>
          <p:nvPr/>
        </p:nvSpPr>
        <p:spPr>
          <a:xfrm>
            <a:off x="3570312" y="2778625"/>
            <a:ext cx="1465500" cy="409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r>
              <a:rPr lang="en" sz="1600" b="1" dirty="0">
                <a:solidFill>
                  <a:schemeClr val="dk1"/>
                </a:solidFill>
                <a:latin typeface="Times New Roman" panose="02020603050405020304" pitchFamily="18" charset="0"/>
                <a:ea typeface="Quicksand"/>
                <a:cs typeface="Times New Roman" panose="02020603050405020304" pitchFamily="18" charset="0"/>
                <a:sym typeface="Quicksand"/>
              </a:rPr>
              <a:t>LDViz</a:t>
            </a:r>
            <a:endParaRPr sz="1600" b="1" dirty="0">
              <a:solidFill>
                <a:schemeClr val="dk1"/>
              </a:solidFill>
              <a:latin typeface="Times New Roman" panose="02020603050405020304" pitchFamily="18" charset="0"/>
              <a:ea typeface="Quicksand"/>
              <a:cs typeface="Times New Roman" panose="02020603050405020304" pitchFamily="18" charset="0"/>
              <a:sym typeface="Quicksand"/>
            </a:endParaRPr>
          </a:p>
        </p:txBody>
      </p:sp>
      <p:sp>
        <p:nvSpPr>
          <p:cNvPr id="414" name="Google Shape;414;p40"/>
          <p:cNvSpPr txBox="1"/>
          <p:nvPr/>
        </p:nvSpPr>
        <p:spPr>
          <a:xfrm>
            <a:off x="6965403" y="3568445"/>
            <a:ext cx="1465500" cy="711399"/>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n" sz="1600" b="1" dirty="0">
                <a:solidFill>
                  <a:schemeClr val="dk1"/>
                </a:solidFill>
                <a:latin typeface="Times New Roman" panose="02020603050405020304" pitchFamily="18" charset="0"/>
                <a:ea typeface="Quicksand"/>
                <a:cs typeface="Times New Roman" panose="02020603050405020304" pitchFamily="18" charset="0"/>
                <a:sym typeface="Quicksand"/>
              </a:rPr>
              <a:t>VOWL, Encodable,…</a:t>
            </a:r>
            <a:endParaRPr sz="1600" b="1" dirty="0">
              <a:solidFill>
                <a:schemeClr val="dk1"/>
              </a:solidFill>
              <a:latin typeface="Times New Roman" panose="02020603050405020304" pitchFamily="18" charset="0"/>
              <a:ea typeface="Quicksand"/>
              <a:cs typeface="Times New Roman" panose="02020603050405020304" pitchFamily="18" charset="0"/>
              <a:sym typeface="Quicksand"/>
            </a:endParaRPr>
          </a:p>
        </p:txBody>
      </p:sp>
      <p:sp>
        <p:nvSpPr>
          <p:cNvPr id="416" name="Google Shape;416;p40"/>
          <p:cNvSpPr/>
          <p:nvPr/>
        </p:nvSpPr>
        <p:spPr>
          <a:xfrm>
            <a:off x="6547652" y="1875803"/>
            <a:ext cx="367800" cy="333600"/>
          </a:xfrm>
          <a:prstGeom prst="ellipse">
            <a:avLst/>
          </a:prstGeom>
          <a:noFill/>
          <a:ln w="19050" cap="flat" cmpd="sng">
            <a:solidFill>
              <a:schemeClr val="l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2"/>
                </a:solidFill>
                <a:latin typeface="Quicksand"/>
                <a:ea typeface="Quicksand"/>
                <a:cs typeface="Quicksand"/>
                <a:sym typeface="Quicksand"/>
              </a:rPr>
              <a:t>1</a:t>
            </a:r>
            <a:endParaRPr sz="1800" b="1">
              <a:solidFill>
                <a:schemeClr val="dk2"/>
              </a:solidFill>
              <a:latin typeface="Quicksand"/>
              <a:ea typeface="Quicksand"/>
              <a:cs typeface="Quicksand"/>
              <a:sym typeface="Quicksand"/>
            </a:endParaRPr>
          </a:p>
        </p:txBody>
      </p:sp>
      <p:sp>
        <p:nvSpPr>
          <p:cNvPr id="417" name="Google Shape;417;p40"/>
          <p:cNvSpPr/>
          <p:nvPr/>
        </p:nvSpPr>
        <p:spPr>
          <a:xfrm>
            <a:off x="5072788" y="2778628"/>
            <a:ext cx="367800" cy="367800"/>
          </a:xfrm>
          <a:prstGeom prst="ellipse">
            <a:avLst/>
          </a:prstGeom>
          <a:noFill/>
          <a:ln w="19050" cap="flat" cmpd="sng">
            <a:solidFill>
              <a:schemeClr val="l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2"/>
                </a:solidFill>
                <a:latin typeface="Quicksand"/>
                <a:ea typeface="Quicksand"/>
                <a:cs typeface="Quicksand"/>
                <a:sym typeface="Quicksand"/>
              </a:rPr>
              <a:t>2</a:t>
            </a:r>
            <a:endParaRPr sz="1800" b="1">
              <a:solidFill>
                <a:schemeClr val="dk2"/>
              </a:solidFill>
              <a:latin typeface="Quicksand"/>
              <a:ea typeface="Quicksand"/>
              <a:cs typeface="Quicksand"/>
              <a:sym typeface="Quicksand"/>
            </a:endParaRPr>
          </a:p>
        </p:txBody>
      </p:sp>
      <p:sp>
        <p:nvSpPr>
          <p:cNvPr id="418" name="Google Shape;418;p40"/>
          <p:cNvSpPr/>
          <p:nvPr/>
        </p:nvSpPr>
        <p:spPr>
          <a:xfrm>
            <a:off x="6527187" y="3715653"/>
            <a:ext cx="367800" cy="367800"/>
          </a:xfrm>
          <a:prstGeom prst="ellipse">
            <a:avLst/>
          </a:prstGeom>
          <a:noFill/>
          <a:ln w="19050" cap="flat" cmpd="sng">
            <a:solidFill>
              <a:schemeClr val="l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2"/>
                </a:solidFill>
                <a:latin typeface="Quicksand"/>
                <a:ea typeface="Quicksand"/>
                <a:cs typeface="Quicksand"/>
                <a:sym typeface="Quicksand"/>
              </a:rPr>
              <a:t>3</a:t>
            </a:r>
            <a:endParaRPr sz="1800" b="1">
              <a:solidFill>
                <a:schemeClr val="dk2"/>
              </a:solidFill>
              <a:latin typeface="Quicksand"/>
              <a:ea typeface="Quicksand"/>
              <a:cs typeface="Quicksand"/>
              <a:sym typeface="Quicksand"/>
            </a:endParaRPr>
          </a:p>
        </p:txBody>
      </p:sp>
      <p:sp>
        <p:nvSpPr>
          <p:cNvPr id="419" name="Google Shape;419;p40"/>
          <p:cNvSpPr txBox="1"/>
          <p:nvPr/>
        </p:nvSpPr>
        <p:spPr>
          <a:xfrm>
            <a:off x="5293712" y="1363282"/>
            <a:ext cx="1522800" cy="374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000" b="1" dirty="0">
                <a:solidFill>
                  <a:schemeClr val="dk1"/>
                </a:solidFill>
                <a:latin typeface="Quicksand"/>
                <a:ea typeface="Quicksand"/>
                <a:cs typeface="Quicksand"/>
                <a:sym typeface="Quicksand"/>
              </a:rPr>
              <a:t>Existing Solutions</a:t>
            </a:r>
            <a:endParaRPr sz="2000" b="1" dirty="0">
              <a:solidFill>
                <a:schemeClr val="dk1"/>
              </a:solidFill>
              <a:latin typeface="Quicksand"/>
              <a:ea typeface="Quicksand"/>
              <a:cs typeface="Quicksand"/>
              <a:sym typeface="Quicksand"/>
            </a:endParaRPr>
          </a:p>
        </p:txBody>
      </p:sp>
      <p:sp>
        <p:nvSpPr>
          <p:cNvPr id="420" name="Google Shape;420;p40"/>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cxnSp>
        <p:nvCxnSpPr>
          <p:cNvPr id="421" name="Google Shape;421;p40"/>
          <p:cNvCxnSpPr/>
          <p:nvPr/>
        </p:nvCxnSpPr>
        <p:spPr>
          <a:xfrm>
            <a:off x="6055100" y="1812625"/>
            <a:ext cx="0" cy="2619900"/>
          </a:xfrm>
          <a:prstGeom prst="straightConnector1">
            <a:avLst/>
          </a:prstGeom>
          <a:noFill/>
          <a:ln w="19050" cap="flat" cmpd="sng">
            <a:solidFill>
              <a:schemeClr val="lt1"/>
            </a:solidFill>
            <a:prstDash val="solid"/>
            <a:round/>
            <a:headEnd type="none" w="med" len="med"/>
            <a:tailEnd type="triangle" w="med" len="med"/>
          </a:ln>
        </p:spPr>
      </p:cxnSp>
      <p:cxnSp>
        <p:nvCxnSpPr>
          <p:cNvPr id="422" name="Google Shape;422;p40"/>
          <p:cNvCxnSpPr>
            <a:stCxn id="416" idx="2"/>
          </p:cNvCxnSpPr>
          <p:nvPr/>
        </p:nvCxnSpPr>
        <p:spPr>
          <a:xfrm rot="10800000">
            <a:off x="5513552" y="2042603"/>
            <a:ext cx="1034100" cy="0"/>
          </a:xfrm>
          <a:prstGeom prst="straightConnector1">
            <a:avLst/>
          </a:prstGeom>
          <a:noFill/>
          <a:ln w="19050" cap="flat" cmpd="sng">
            <a:solidFill>
              <a:schemeClr val="lt1"/>
            </a:solidFill>
            <a:prstDash val="solid"/>
            <a:round/>
            <a:headEnd type="none" w="med" len="med"/>
            <a:tailEnd type="oval" w="med" len="med"/>
          </a:ln>
        </p:spPr>
      </p:cxnSp>
      <p:cxnSp>
        <p:nvCxnSpPr>
          <p:cNvPr id="423" name="Google Shape;423;p40"/>
          <p:cNvCxnSpPr>
            <a:stCxn id="417" idx="6"/>
          </p:cNvCxnSpPr>
          <p:nvPr/>
        </p:nvCxnSpPr>
        <p:spPr>
          <a:xfrm>
            <a:off x="5440588" y="2962528"/>
            <a:ext cx="1020300" cy="0"/>
          </a:xfrm>
          <a:prstGeom prst="straightConnector1">
            <a:avLst/>
          </a:prstGeom>
          <a:noFill/>
          <a:ln w="19050" cap="flat" cmpd="sng">
            <a:solidFill>
              <a:schemeClr val="lt1"/>
            </a:solidFill>
            <a:prstDash val="solid"/>
            <a:round/>
            <a:headEnd type="none" w="med" len="med"/>
            <a:tailEnd type="oval" w="med" len="med"/>
          </a:ln>
        </p:spPr>
      </p:cxnSp>
      <p:cxnSp>
        <p:nvCxnSpPr>
          <p:cNvPr id="437" name="Google Shape;437;p40"/>
          <p:cNvCxnSpPr>
            <a:stCxn id="418" idx="2"/>
          </p:cNvCxnSpPr>
          <p:nvPr/>
        </p:nvCxnSpPr>
        <p:spPr>
          <a:xfrm rot="10800000">
            <a:off x="5513487" y="3899553"/>
            <a:ext cx="1013700" cy="0"/>
          </a:xfrm>
          <a:prstGeom prst="straightConnector1">
            <a:avLst/>
          </a:prstGeom>
          <a:noFill/>
          <a:ln w="19050" cap="flat" cmpd="sng">
            <a:solidFill>
              <a:schemeClr val="lt1"/>
            </a:solidFill>
            <a:prstDash val="solid"/>
            <a:round/>
            <a:headEnd type="none" w="med" len="med"/>
            <a:tailEnd type="oval" w="med" len="med"/>
          </a:ln>
        </p:spPr>
      </p:cxnSp>
      <p:cxnSp>
        <p:nvCxnSpPr>
          <p:cNvPr id="442" name="Google Shape;442;p40"/>
          <p:cNvCxnSpPr/>
          <p:nvPr/>
        </p:nvCxnSpPr>
        <p:spPr>
          <a:xfrm>
            <a:off x="3427825" y="1428350"/>
            <a:ext cx="0" cy="3004200"/>
          </a:xfrm>
          <a:prstGeom prst="straightConnector1">
            <a:avLst/>
          </a:prstGeom>
          <a:noFill/>
          <a:ln w="19050" cap="flat" cmpd="sng">
            <a:solidFill>
              <a:schemeClr val="lt1"/>
            </a:solidFill>
            <a:prstDash val="solid"/>
            <a:round/>
            <a:headEnd type="oval" w="med" len="med"/>
            <a:tailEnd type="oval" w="med" len="med"/>
          </a:ln>
        </p:spPr>
      </p:cxnSp>
      <p:pic>
        <p:nvPicPr>
          <p:cNvPr id="1026" name="Picture 2" descr="echarts | Appsmith Community Portal">
            <a:extLst>
              <a:ext uri="{FF2B5EF4-FFF2-40B4-BE49-F238E27FC236}">
                <a16:creationId xmlns:a16="http://schemas.microsoft.com/office/drawing/2014/main" id="{59350ABF-053E-49E4-AF97-93F9FD6CD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6805" y="1582503"/>
            <a:ext cx="1129883" cy="92019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Visual Data Web · GitHub">
            <a:extLst>
              <a:ext uri="{FF2B5EF4-FFF2-40B4-BE49-F238E27FC236}">
                <a16:creationId xmlns:a16="http://schemas.microsoft.com/office/drawing/2014/main" id="{49782DF5-0205-4310-97C8-31D3A239C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6238" y="3464048"/>
            <a:ext cx="920194" cy="9201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lement Jonquet's Homepage">
            <a:extLst>
              <a:ext uri="{FF2B5EF4-FFF2-40B4-BE49-F238E27FC236}">
                <a16:creationId xmlns:a16="http://schemas.microsoft.com/office/drawing/2014/main" id="{820F7B2D-8C91-4133-A59B-5D02D3291D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7652" y="2588734"/>
            <a:ext cx="1943189" cy="747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64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2764800" y="1908592"/>
            <a:ext cx="4778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dirty="0"/>
              <a:t>Proposed Solution</a:t>
            </a:r>
            <a:endParaRPr sz="3800" dirty="0"/>
          </a:p>
        </p:txBody>
      </p:sp>
      <p:sp>
        <p:nvSpPr>
          <p:cNvPr id="331" name="Google Shape;331;p32"/>
          <p:cNvSpPr txBox="1">
            <a:spLocks noGrp="1"/>
          </p:cNvSpPr>
          <p:nvPr>
            <p:ph type="title" idx="2"/>
          </p:nvPr>
        </p:nvSpPr>
        <p:spPr>
          <a:xfrm>
            <a:off x="1469650" y="1854500"/>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cxnSp>
        <p:nvCxnSpPr>
          <p:cNvPr id="333" name="Google Shape;333;p32"/>
          <p:cNvCxnSpPr/>
          <p:nvPr/>
        </p:nvCxnSpPr>
        <p:spPr>
          <a:xfrm rot="10800000" flipH="1">
            <a:off x="1600600" y="2910566"/>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600600" y="1714341"/>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2640000" y="221796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7446100" y="221796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a:extLst>
              <a:ext uri="{FF2B5EF4-FFF2-40B4-BE49-F238E27FC236}">
                <a16:creationId xmlns:a16="http://schemas.microsoft.com/office/drawing/2014/main" id="{E42B5C71-5F16-4751-B975-1D8D4B66D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6242" y="3077341"/>
            <a:ext cx="2211416" cy="1474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994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19996" y="337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dirty="0"/>
              <a:t>Core Technologies</a:t>
            </a:r>
            <a:endParaRPr sz="2600" dirty="0"/>
          </a:p>
        </p:txBody>
      </p:sp>
      <p:sp>
        <p:nvSpPr>
          <p:cNvPr id="463" name="Google Shape;463;p42"/>
          <p:cNvSpPr txBox="1">
            <a:spLocks noGrp="1"/>
          </p:cNvSpPr>
          <p:nvPr>
            <p:ph type="subTitle" idx="1"/>
          </p:nvPr>
        </p:nvSpPr>
        <p:spPr>
          <a:xfrm>
            <a:off x="937625" y="3301650"/>
            <a:ext cx="2175300" cy="1277550"/>
          </a:xfrm>
          <a:prstGeom prst="rect">
            <a:avLst/>
          </a:prstGeom>
        </p:spPr>
        <p:txBody>
          <a:bodyPr spcFirstLastPara="1" wrap="square" lIns="91425" tIns="91425" rIns="91425" bIns="91425" anchor="t" anchorCtr="0">
            <a:noAutofit/>
          </a:bodyPr>
          <a:lstStyle/>
          <a:p>
            <a:pPr marL="0" indent="0" algn="l">
              <a:lnSpc>
                <a:spcPts val="2850"/>
              </a:lnSpc>
              <a:buNone/>
            </a:pPr>
            <a:r>
              <a:rPr lang="en-US" sz="1300" dirty="0">
                <a:solidFill>
                  <a:srgbClr val="4A4A45"/>
                </a:solidFill>
                <a:latin typeface="Times New Roman" panose="02020603050405020304" pitchFamily="18" charset="0"/>
                <a:ea typeface="Lato" pitchFamily="34" charset="-122"/>
                <a:cs typeface="Times New Roman" panose="02020603050405020304" pitchFamily="18" charset="0"/>
              </a:rPr>
              <a:t>Focus on standardized JSON format for SPARQL query results.</a:t>
            </a:r>
            <a:endParaRPr lang="en-US" sz="1300" dirty="0">
              <a:latin typeface="Times New Roman" panose="02020603050405020304" pitchFamily="18" charset="0"/>
              <a:cs typeface="Times New Roman" panose="02020603050405020304" pitchFamily="18" charset="0"/>
            </a:endParaRPr>
          </a:p>
        </p:txBody>
      </p:sp>
      <p:sp>
        <p:nvSpPr>
          <p:cNvPr id="464" name="Google Shape;464;p42"/>
          <p:cNvSpPr txBox="1">
            <a:spLocks noGrp="1"/>
          </p:cNvSpPr>
          <p:nvPr>
            <p:ph type="subTitle" idx="2"/>
          </p:nvPr>
        </p:nvSpPr>
        <p:spPr>
          <a:xfrm>
            <a:off x="3484346" y="3301650"/>
            <a:ext cx="2175300" cy="1277550"/>
          </a:xfrm>
          <a:prstGeom prst="rect">
            <a:avLst/>
          </a:prstGeom>
        </p:spPr>
        <p:txBody>
          <a:bodyPr spcFirstLastPara="1" wrap="square" lIns="91425" tIns="91425" rIns="91425" bIns="91425" anchor="t" anchorCtr="0">
            <a:noAutofit/>
          </a:bodyPr>
          <a:lstStyle/>
          <a:p>
            <a:pPr marL="0" indent="0" algn="l">
              <a:lnSpc>
                <a:spcPts val="2850"/>
              </a:lnSpc>
              <a:buNone/>
            </a:pPr>
            <a:r>
              <a:rPr lang="en-US" sz="1300" dirty="0">
                <a:solidFill>
                  <a:srgbClr val="4A4A45"/>
                </a:solidFill>
                <a:latin typeface="Times New Roman" panose="02020603050405020304" pitchFamily="18" charset="0"/>
                <a:ea typeface="Lato" pitchFamily="34" charset="-122"/>
                <a:cs typeface="Times New Roman" panose="02020603050405020304" pitchFamily="18" charset="0"/>
              </a:rPr>
              <a:t>Utilize Vega-Lite grammar for flexible, declarative chart customization.</a:t>
            </a:r>
            <a:endParaRPr lang="en-US" sz="1300" dirty="0">
              <a:latin typeface="Times New Roman" panose="02020603050405020304" pitchFamily="18" charset="0"/>
              <a:cs typeface="Times New Roman" panose="02020603050405020304" pitchFamily="18" charset="0"/>
            </a:endParaRPr>
          </a:p>
        </p:txBody>
      </p:sp>
      <p:sp>
        <p:nvSpPr>
          <p:cNvPr id="465" name="Google Shape;465;p42"/>
          <p:cNvSpPr txBox="1">
            <a:spLocks noGrp="1"/>
          </p:cNvSpPr>
          <p:nvPr>
            <p:ph type="subTitle" idx="3"/>
          </p:nvPr>
        </p:nvSpPr>
        <p:spPr>
          <a:xfrm>
            <a:off x="6031074" y="3301650"/>
            <a:ext cx="2175300" cy="1277550"/>
          </a:xfrm>
          <a:prstGeom prst="rect">
            <a:avLst/>
          </a:prstGeom>
        </p:spPr>
        <p:txBody>
          <a:bodyPr spcFirstLastPara="1" wrap="square" lIns="91425" tIns="91425" rIns="91425" bIns="91425" anchor="t" anchorCtr="0">
            <a:noAutofit/>
          </a:bodyPr>
          <a:lstStyle/>
          <a:p>
            <a:pPr marL="0" indent="0" algn="l">
              <a:lnSpc>
                <a:spcPts val="2850"/>
              </a:lnSpc>
              <a:buNone/>
            </a:pPr>
            <a:r>
              <a:rPr lang="en-US" sz="1300" dirty="0">
                <a:solidFill>
                  <a:srgbClr val="4A4A45"/>
                </a:solidFill>
                <a:latin typeface="Times New Roman" panose="02020603050405020304" pitchFamily="18" charset="0"/>
                <a:ea typeface="Lato" pitchFamily="34" charset="-122"/>
                <a:cs typeface="Times New Roman" panose="02020603050405020304" pitchFamily="18" charset="0"/>
              </a:rPr>
              <a:t>Use Web Components for strong packaging, and high performance and reusability.</a:t>
            </a:r>
            <a:endParaRPr lang="en-US" sz="1300" dirty="0">
              <a:latin typeface="Times New Roman" panose="02020603050405020304" pitchFamily="18" charset="0"/>
              <a:cs typeface="Times New Roman" panose="02020603050405020304" pitchFamily="18" charset="0"/>
            </a:endParaRPr>
          </a:p>
        </p:txBody>
      </p:sp>
      <p:sp>
        <p:nvSpPr>
          <p:cNvPr id="466" name="Google Shape;466;p42"/>
          <p:cNvSpPr txBox="1">
            <a:spLocks noGrp="1"/>
          </p:cNvSpPr>
          <p:nvPr>
            <p:ph type="subTitle" idx="4"/>
          </p:nvPr>
        </p:nvSpPr>
        <p:spPr>
          <a:xfrm>
            <a:off x="937625" y="2728950"/>
            <a:ext cx="217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JSON-based </a:t>
            </a:r>
          </a:p>
          <a:p>
            <a:pPr marL="0" lvl="0" indent="0" algn="ctr" rtl="0">
              <a:spcBef>
                <a:spcPts val="0"/>
              </a:spcBef>
              <a:spcAft>
                <a:spcPts val="0"/>
              </a:spcAft>
              <a:buNone/>
            </a:pPr>
            <a:r>
              <a:rPr lang="en-US" sz="1400" dirty="0"/>
              <a:t>SPARQL Result</a:t>
            </a:r>
          </a:p>
        </p:txBody>
      </p:sp>
      <p:sp>
        <p:nvSpPr>
          <p:cNvPr id="467" name="Google Shape;467;p42"/>
          <p:cNvSpPr txBox="1">
            <a:spLocks noGrp="1"/>
          </p:cNvSpPr>
          <p:nvPr>
            <p:ph type="subTitle" idx="5"/>
          </p:nvPr>
        </p:nvSpPr>
        <p:spPr>
          <a:xfrm>
            <a:off x="3484347" y="2728950"/>
            <a:ext cx="217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Vega-Lite Customization</a:t>
            </a:r>
            <a:endParaRPr sz="1400" dirty="0"/>
          </a:p>
        </p:txBody>
      </p:sp>
      <p:sp>
        <p:nvSpPr>
          <p:cNvPr id="468" name="Google Shape;468;p42"/>
          <p:cNvSpPr txBox="1">
            <a:spLocks noGrp="1"/>
          </p:cNvSpPr>
          <p:nvPr>
            <p:ph type="subTitle" idx="6"/>
          </p:nvPr>
        </p:nvSpPr>
        <p:spPr>
          <a:xfrm>
            <a:off x="6031075" y="2728950"/>
            <a:ext cx="217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Web Component Scalability</a:t>
            </a:r>
            <a:endParaRPr sz="1400" dirty="0"/>
          </a:p>
        </p:txBody>
      </p:sp>
      <p:sp>
        <p:nvSpPr>
          <p:cNvPr id="469" name="Google Shape;469;p4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pic>
        <p:nvPicPr>
          <p:cNvPr id="2050" name="Picture 2">
            <a:extLst>
              <a:ext uri="{FF2B5EF4-FFF2-40B4-BE49-F238E27FC236}">
                <a16:creationId xmlns:a16="http://schemas.microsoft.com/office/drawing/2014/main" id="{7331B6AA-ABD4-47A5-A811-E8AE352400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50" y="1118782"/>
            <a:ext cx="1413450" cy="13039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6553A7F-446C-48AA-8352-9D40E39EEE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5271" y="1118782"/>
            <a:ext cx="1413450" cy="130391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BF219E6-D60B-492F-A6AC-157B5364C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6769" y="1118782"/>
            <a:ext cx="1303910" cy="1303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165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63C26D-85E6-43C4-9CA2-298FC9E120A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
        <p:nvSpPr>
          <p:cNvPr id="3" name="Title 2">
            <a:extLst>
              <a:ext uri="{FF2B5EF4-FFF2-40B4-BE49-F238E27FC236}">
                <a16:creationId xmlns:a16="http://schemas.microsoft.com/office/drawing/2014/main" id="{218A0561-A5BD-4B7D-9C8D-B4E9972CC133}"/>
              </a:ext>
            </a:extLst>
          </p:cNvPr>
          <p:cNvSpPr>
            <a:spLocks noGrp="1"/>
          </p:cNvSpPr>
          <p:nvPr>
            <p:ph type="title"/>
          </p:nvPr>
        </p:nvSpPr>
        <p:spPr>
          <a:xfrm>
            <a:off x="720000" y="344225"/>
            <a:ext cx="7704000" cy="572700"/>
          </a:xfrm>
        </p:spPr>
        <p:txBody>
          <a:bodyPr/>
          <a:lstStyle/>
          <a:p>
            <a:r>
              <a:rPr lang="en-US" sz="2600" dirty="0"/>
              <a:t>Block diagram of System</a:t>
            </a:r>
          </a:p>
        </p:txBody>
      </p:sp>
      <p:pic>
        <p:nvPicPr>
          <p:cNvPr id="10" name="Picture 9">
            <a:extLst>
              <a:ext uri="{FF2B5EF4-FFF2-40B4-BE49-F238E27FC236}">
                <a16:creationId xmlns:a16="http://schemas.microsoft.com/office/drawing/2014/main" id="{48735D6B-7EE6-4EFA-A1D6-69C306C7199F}"/>
              </a:ext>
            </a:extLst>
          </p:cNvPr>
          <p:cNvPicPr/>
          <p:nvPr/>
        </p:nvPicPr>
        <p:blipFill>
          <a:blip r:embed="rId3">
            <a:extLst>
              <a:ext uri="{28A0092B-C50C-407E-A947-70E740481C1C}">
                <a14:useLocalDpi xmlns:a14="http://schemas.microsoft.com/office/drawing/2010/main" val="0"/>
              </a:ext>
            </a:extLst>
          </a:blip>
          <a:stretch>
            <a:fillRect/>
          </a:stretch>
        </p:blipFill>
        <p:spPr>
          <a:xfrm>
            <a:off x="831287" y="992975"/>
            <a:ext cx="7481425" cy="2016625"/>
          </a:xfrm>
          <a:prstGeom prst="rect">
            <a:avLst/>
          </a:prstGeom>
        </p:spPr>
      </p:pic>
      <p:sp>
        <p:nvSpPr>
          <p:cNvPr id="13" name="Google Shape;363;p35">
            <a:extLst>
              <a:ext uri="{FF2B5EF4-FFF2-40B4-BE49-F238E27FC236}">
                <a16:creationId xmlns:a16="http://schemas.microsoft.com/office/drawing/2014/main" id="{4AF1379D-CAB9-47B4-8729-1CC4FB2AA15A}"/>
              </a:ext>
            </a:extLst>
          </p:cNvPr>
          <p:cNvSpPr txBox="1">
            <a:spLocks noGrp="1"/>
          </p:cNvSpPr>
          <p:nvPr>
            <p:ph type="subTitle" idx="1"/>
          </p:nvPr>
        </p:nvSpPr>
        <p:spPr>
          <a:xfrm>
            <a:off x="831287" y="3222902"/>
            <a:ext cx="7592713" cy="1348023"/>
          </a:xfrm>
          <a:prstGeom prst="rect">
            <a:avLst/>
          </a:prstGeom>
          <a:ln w="19050">
            <a:solidFill>
              <a:srgbClr val="D8CEC9"/>
            </a:solidFill>
          </a:ln>
        </p:spPr>
        <p:txBody>
          <a:bodyPr spcFirstLastPara="1" wrap="square" lIns="91425" tIns="91425" rIns="91425" bIns="91425" anchor="t" anchorCtr="0">
            <a:noAutofit/>
          </a:bodyPr>
          <a:lstStyle/>
          <a:p>
            <a:pPr marL="0" indent="0" algn="l">
              <a:lnSpc>
                <a:spcPts val="2850"/>
              </a:lnSpc>
              <a:buNone/>
            </a:pPr>
            <a:r>
              <a:rPr lang="en-US" sz="1400" dirty="0">
                <a:solidFill>
                  <a:srgbClr val="4A4A45"/>
                </a:solidFill>
                <a:latin typeface="Mulish" panose="020B0604020202020204" charset="0"/>
                <a:ea typeface="Lato" pitchFamily="34" charset="-122"/>
                <a:cs typeface="Lato" pitchFamily="34" charset="-120"/>
              </a:rPr>
              <a:t>The system follows a 5-step process: User Input, Layout and Visual Configuration, Extraction from Configuration, Visualization Renderer, and Output. This design ensures adaptability and high customization.</a:t>
            </a:r>
            <a:endParaRPr lang="en-US" sz="1400" dirty="0">
              <a:latin typeface="Mulish" panose="020B0604020202020204" charset="0"/>
            </a:endParaRPr>
          </a:p>
        </p:txBody>
      </p:sp>
    </p:spTree>
    <p:extLst>
      <p:ext uri="{BB962C8B-B14F-4D97-AF65-F5344CB8AC3E}">
        <p14:creationId xmlns:p14="http://schemas.microsoft.com/office/powerpoint/2010/main" val="931143270"/>
      </p:ext>
    </p:extLst>
  </p:cSld>
  <p:clrMapOvr>
    <a:masterClrMapping/>
  </p:clrMapOvr>
</p:sld>
</file>

<file path=ppt/theme/theme1.xml><?xml version="1.0" encoding="utf-8"?>
<a:theme xmlns:a="http://schemas.openxmlformats.org/drawingml/2006/main" name="Elegant Bachelor Thesis by Slidesgo">
  <a:themeElements>
    <a:clrScheme name="Simple Light">
      <a:dk1>
        <a:srgbClr val="5C5C5F"/>
      </a:dk1>
      <a:lt1>
        <a:srgbClr val="D8CEC9"/>
      </a:lt1>
      <a:dk2>
        <a:srgbClr val="927C71"/>
      </a:dk2>
      <a:lt2>
        <a:srgbClr val="FAFAFA"/>
      </a:lt2>
      <a:accent1>
        <a:srgbClr val="C99A7D"/>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2326</TotalTime>
  <Words>1470</Words>
  <Application>Microsoft Office PowerPoint</Application>
  <PresentationFormat>On-screen Show (16:9)</PresentationFormat>
  <Paragraphs>151</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Quicksand</vt:lpstr>
      <vt:lpstr>Times New Roman</vt:lpstr>
      <vt:lpstr>Mulish</vt:lpstr>
      <vt:lpstr>Arial</vt:lpstr>
      <vt:lpstr>Consolas</vt:lpstr>
      <vt:lpstr>Source Sans Pro</vt:lpstr>
      <vt:lpstr>Bebas Neue</vt:lpstr>
      <vt:lpstr>Lato</vt:lpstr>
      <vt:lpstr>Elegant Bachelor Thesis by Slidesgo</vt:lpstr>
      <vt:lpstr>Data visualization Library for  SPARQL Queries</vt:lpstr>
      <vt:lpstr>Table of contents</vt:lpstr>
      <vt:lpstr>Overview</vt:lpstr>
      <vt:lpstr>WIMMICS Team - INRIA</vt:lpstr>
      <vt:lpstr>Motivation: Bridging the Visualization gap</vt:lpstr>
      <vt:lpstr>Overview</vt:lpstr>
      <vt:lpstr>Proposed Solution</vt:lpstr>
      <vt:lpstr>Core Technologies</vt:lpstr>
      <vt:lpstr>Block diagram of System</vt:lpstr>
      <vt:lpstr>Obtained Result</vt:lpstr>
      <vt:lpstr>Bar Chart</vt:lpstr>
      <vt:lpstr>Subtypes of Bar Chart</vt:lpstr>
      <vt:lpstr>Pie Chart</vt:lpstr>
      <vt:lpstr>Geographic Map</vt:lpstr>
      <vt:lpstr>Subtypes of Map Chart</vt:lpstr>
      <vt:lpstr>Demo</vt:lpstr>
      <vt:lpstr>Conclusion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Library for  SPARQL Queries</dc:title>
  <dc:creator>Do Huy</dc:creator>
  <cp:lastModifiedBy>Do Huy</cp:lastModifiedBy>
  <cp:revision>65</cp:revision>
  <dcterms:modified xsi:type="dcterms:W3CDTF">2025-06-24T12:34:41Z</dcterms:modified>
</cp:coreProperties>
</file>